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69" r:id="rId3"/>
    <p:sldId id="270" r:id="rId4"/>
    <p:sldId id="271" r:id="rId5"/>
    <p:sldId id="272" r:id="rId6"/>
    <p:sldId id="265" r:id="rId7"/>
    <p:sldId id="267" r:id="rId8"/>
  </p:sldIdLst>
  <p:sldSz cx="6877050" cy="7489825"/>
  <p:notesSz cx="6881813" cy="92964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s Geitmann" initials="" lastIdx="21" clrIdx="0"/>
  <p:cmAuthor id="1" name="Werner Hrd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100" d="100"/>
          <a:sy n="100" d="100"/>
        </p:scale>
        <p:origin x="-1590" y="648"/>
      </p:cViewPr>
      <p:guideLst>
        <p:guide orient="horz" pos="2359"/>
        <p:guide orient="horz" pos="227"/>
        <p:guide orient="horz" pos="4491"/>
        <p:guide pos="2166"/>
        <p:guide pos="125"/>
        <p:guide pos="4207"/>
        <p:guide pos="2030"/>
        <p:guide pos="2302"/>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pPr>
              <a:defRPr/>
            </a:pPr>
            <a:fld id="{9537DCE1-010B-406C-95F2-98908AAECE60}" type="datetimeFigureOut">
              <a:rPr lang="de-DE"/>
              <a:pPr>
                <a:defRPr/>
              </a:pPr>
              <a:t>30.03.2016</a:t>
            </a:fld>
            <a:endParaRPr lang="de-DE"/>
          </a:p>
        </p:txBody>
      </p:sp>
      <p:sp>
        <p:nvSpPr>
          <p:cNvPr id="4" name="Folienbildplatzhalter 3"/>
          <p:cNvSpPr>
            <a:spLocks noGrp="1" noRot="1" noChangeAspect="1"/>
          </p:cNvSpPr>
          <p:nvPr>
            <p:ph type="sldImg" idx="2"/>
          </p:nvPr>
        </p:nvSpPr>
        <p:spPr>
          <a:xfrm>
            <a:off x="1839913" y="696913"/>
            <a:ext cx="3201987" cy="34861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7388" y="4414838"/>
            <a:ext cx="5507037" cy="418465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pPr>
              <a:defRPr/>
            </a:pPr>
            <a:fld id="{927EFD23-28FF-4856-B9C0-4866354892C8}" type="slidenum">
              <a:rPr lang="de-DE"/>
              <a:pPr>
                <a:defRPr/>
              </a:pPr>
              <a:t>‹Nº›</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bwMode="auto">
          <a:noFill/>
          <a:ln>
            <a:solidFill>
              <a:srgbClr val="000000"/>
            </a:solidFill>
            <a:miter lim="800000"/>
            <a:headEnd/>
            <a:tailEnd/>
          </a:ln>
        </p:spPr>
      </p:sp>
      <p:sp>
        <p:nvSpPr>
          <p:cNvPr id="153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AT" smtClean="0"/>
          </a:p>
        </p:txBody>
      </p:sp>
      <p:sp>
        <p:nvSpPr>
          <p:cNvPr id="153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623857-E051-4EB3-950A-4ADDD824E7F9}" type="slidenum">
              <a:rPr lang="de-DE" smtClean="0"/>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74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953C62-F70C-4BC7-ABFB-6BEE4522E6F6}"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AT" smtClean="0"/>
          </a:p>
        </p:txBody>
      </p:sp>
      <p:sp>
        <p:nvSpPr>
          <p:cNvPr id="204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84B445-A0EF-48BB-BACE-CB72FF4DD9DA}" type="slidenum">
              <a:rPr lang="de-DE" smtClean="0"/>
              <a:pPr/>
              <a:t>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235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F5CB4C-382C-4A83-92D0-3534ED47B76E}" type="slidenum">
              <a:rPr lang="de-DE" smtClean="0"/>
              <a:pPr/>
              <a:t>6</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56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692E61-D174-4401-8416-483B804C2B33}" type="slidenum">
              <a:rPr lang="de-DE" altLang="de-DE" smtClean="0"/>
              <a:pPr/>
              <a:t>7</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5779" y="2326267"/>
            <a:ext cx="5845493" cy="1605891"/>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31558" y="4244234"/>
            <a:ext cx="4813935" cy="191406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xfrm>
            <a:off x="107950" y="7050088"/>
            <a:ext cx="1603375" cy="520700"/>
          </a:xfrm>
        </p:spPr>
        <p:txBody>
          <a:bodyPr/>
          <a:lstStyle>
            <a:lvl1pPr>
              <a:defRPr/>
            </a:lvl1pPr>
          </a:lstStyle>
          <a:p>
            <a:pPr>
              <a:defRPr/>
            </a:pPr>
            <a:r>
              <a:rPr lang="de-DE" altLang="de-DE"/>
              <a:t>1</a:t>
            </a:r>
          </a:p>
        </p:txBody>
      </p:sp>
      <p:sp>
        <p:nvSpPr>
          <p:cNvPr id="5" name="Rectangle 5"/>
          <p:cNvSpPr>
            <a:spLocks noGrp="1" noChangeArrowheads="1"/>
          </p:cNvSpPr>
          <p:nvPr>
            <p:ph type="ftr" sz="quarter" idx="11"/>
          </p:nvPr>
        </p:nvSpPr>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xfrm>
            <a:off x="5165725" y="7050088"/>
            <a:ext cx="1603375" cy="520700"/>
          </a:xfrm>
        </p:spPr>
        <p:txBody>
          <a:bodyPr/>
          <a:lstStyle>
            <a:lvl1pPr>
              <a:defRPr/>
            </a:lvl1pPr>
          </a:lstStyle>
          <a:p>
            <a:pPr>
              <a:defRPr/>
            </a:pPr>
            <a:fld id="{65C5CD54-2871-4CD9-A1D3-710D63D4AA38}" type="slidenum">
              <a:rPr lang="de-DE" altLang="de-DE"/>
              <a:pPr>
                <a:defRPr/>
              </a:pPr>
              <a:t>‹Nº›</a:t>
            </a:fld>
            <a:endParaRPr lang="de-DE" alt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A707F341-7F2E-47DB-9EB9-13D9237F174E}" type="slidenum">
              <a:rPr lang="de-DE" altLang="de-DE"/>
              <a:pPr>
                <a:defRPr/>
              </a:pPr>
              <a:t>‹Nº›</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5861" y="300374"/>
            <a:ext cx="1547336" cy="638975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43853" y="300374"/>
            <a:ext cx="4489185" cy="638975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A8EFF70E-7FF3-4CC2-8C6D-604B90C0195C}" type="slidenum">
              <a:rPr lang="de-DE" altLang="de-DE"/>
              <a:pPr>
                <a:defRPr/>
              </a:pPr>
              <a:t>‹Nº›</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515779" y="2326267"/>
            <a:ext cx="5845493" cy="1605891"/>
          </a:xfrm>
        </p:spPr>
        <p:txBody>
          <a:bodyPr/>
          <a:lstStyle/>
          <a:p>
            <a:r>
              <a:rPr lang="de-DE" smtClean="0"/>
              <a:t>Titelmasterformat durch Klicken bearbeiten</a:t>
            </a:r>
            <a:endParaRPr lang="de-DE"/>
          </a:p>
        </p:txBody>
      </p:sp>
      <p:sp>
        <p:nvSpPr>
          <p:cNvPr id="8" name="Untertitel 2"/>
          <p:cNvSpPr>
            <a:spLocks noGrp="1"/>
          </p:cNvSpPr>
          <p:nvPr>
            <p:ph type="subTitle" idx="1"/>
          </p:nvPr>
        </p:nvSpPr>
        <p:spPr>
          <a:xfrm>
            <a:off x="1031558" y="4244234"/>
            <a:ext cx="4813935" cy="191406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xfrm>
            <a:off x="107950" y="7050088"/>
            <a:ext cx="1603375" cy="520700"/>
          </a:xfrm>
        </p:spPr>
        <p:txBody>
          <a:bodyPr/>
          <a:lstStyle>
            <a:lvl1pPr>
              <a:defRPr/>
            </a:lvl1pPr>
          </a:lstStyle>
          <a:p>
            <a:pPr>
              <a:defRPr/>
            </a:pPr>
            <a:r>
              <a:rPr lang="de-DE" altLang="de-DE"/>
              <a:t>1</a:t>
            </a:r>
          </a:p>
        </p:txBody>
      </p:sp>
      <p:sp>
        <p:nvSpPr>
          <p:cNvPr id="5" name="Rectangle 5"/>
          <p:cNvSpPr>
            <a:spLocks noGrp="1" noChangeArrowheads="1"/>
          </p:cNvSpPr>
          <p:nvPr>
            <p:ph type="ftr" sz="quarter" idx="11"/>
          </p:nvPr>
        </p:nvSpPr>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xfrm>
            <a:off x="5165725" y="7050088"/>
            <a:ext cx="1603375" cy="520700"/>
          </a:xfrm>
        </p:spPr>
        <p:txBody>
          <a:bodyPr/>
          <a:lstStyle>
            <a:lvl1pPr>
              <a:defRPr/>
            </a:lvl1pPr>
          </a:lstStyle>
          <a:p>
            <a:pPr>
              <a:defRPr/>
            </a:pPr>
            <a:fld id="{81EF6A2F-F206-46E2-A5BB-53D3D26600D0}" type="slidenum">
              <a:rPr lang="de-DE" altLang="de-DE"/>
              <a:pPr>
                <a:defRPr/>
              </a:pPr>
              <a:t>‹Nº›</a:t>
            </a:fld>
            <a:endParaRPr lang="de-DE" alt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2841" y="4812473"/>
            <a:ext cx="5845493" cy="1487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2841" y="3174074"/>
            <a:ext cx="5845493" cy="16383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1F08FAE-5121-44D3-8A91-829C4CB37661}" type="slidenum">
              <a:rPr lang="de-DE" altLang="de-DE"/>
              <a:pPr>
                <a:defRPr/>
              </a:pPr>
              <a:t>‹Nº›</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3852" y="1747626"/>
            <a:ext cx="3018261" cy="49425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514937" y="1747626"/>
            <a:ext cx="3018261" cy="49425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01D845E2-71B7-4C5B-94A5-EA977AFE049C}" type="slidenum">
              <a:rPr lang="de-DE" altLang="de-DE"/>
              <a:pPr>
                <a:defRPr/>
              </a:pPr>
              <a:t>‹Nº›</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3853" y="1676109"/>
            <a:ext cx="3038956" cy="6995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3853" y="2375680"/>
            <a:ext cx="3038956" cy="43144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94243" y="1676109"/>
            <a:ext cx="3038955" cy="6995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94243" y="2375680"/>
            <a:ext cx="3038955" cy="43144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4AC922B5-0840-4CF8-AFE3-49A2AC835BCF}" type="slidenum">
              <a:rPr lang="de-DE" altLang="de-DE"/>
              <a:pPr>
                <a:defRPr/>
              </a:pPr>
              <a:t>‹Nº›</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C992A681-8766-4AE3-A85C-C2D0B0DC20B9}" type="slidenum">
              <a:rPr lang="de-DE" altLang="de-DE"/>
              <a:pPr>
                <a:defRPr/>
              </a:pPr>
              <a:t>‹Nº›</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23BBF7FE-F94F-409B-B204-2E5A8D0F4ABA}" type="slidenum">
              <a:rPr lang="de-DE" altLang="de-DE"/>
              <a:pPr>
                <a:defRPr/>
              </a:pPr>
              <a:t>‹Nº›</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3853" y="297773"/>
            <a:ext cx="2262104" cy="1269109"/>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8736" y="297773"/>
            <a:ext cx="3844461" cy="6392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3853" y="1566882"/>
            <a:ext cx="2262104" cy="51232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59E2968E-BF73-47F9-A652-AC9B2FC04224}" type="slidenum">
              <a:rPr lang="de-DE" altLang="de-DE"/>
              <a:pPr>
                <a:defRPr/>
              </a:pPr>
              <a:t>‹Nº›</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8348" y="5242877"/>
            <a:ext cx="4126230" cy="618951"/>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8348" y="669664"/>
            <a:ext cx="4126230" cy="44938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348348" y="5861828"/>
            <a:ext cx="4126230" cy="8790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a:t>1</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23EA384C-EBF9-48C3-B653-45237BDC3AC9}" type="slidenum">
              <a:rPr lang="de-DE" altLang="de-DE"/>
              <a:pPr>
                <a:defRPr/>
              </a:pPr>
              <a:t>‹Nº›</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4488" y="300038"/>
            <a:ext cx="6188075"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344488" y="1747838"/>
            <a:ext cx="6188075" cy="494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344488" y="6819900"/>
            <a:ext cx="1603375" cy="5207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de-DE" altLang="de-DE"/>
              <a:t>1</a:t>
            </a:r>
          </a:p>
        </p:txBody>
      </p:sp>
      <p:sp>
        <p:nvSpPr>
          <p:cNvPr id="1029" name="Rectangle 5"/>
          <p:cNvSpPr>
            <a:spLocks noGrp="1" noChangeArrowheads="1"/>
          </p:cNvSpPr>
          <p:nvPr>
            <p:ph type="ftr" sz="quarter" idx="3"/>
          </p:nvPr>
        </p:nvSpPr>
        <p:spPr bwMode="auto">
          <a:xfrm>
            <a:off x="2349500" y="6819900"/>
            <a:ext cx="2178050" cy="5207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de-DE" altLang="de-DE"/>
          </a:p>
        </p:txBody>
      </p:sp>
      <p:sp>
        <p:nvSpPr>
          <p:cNvPr id="1030" name="Rectangle 6"/>
          <p:cNvSpPr>
            <a:spLocks noGrp="1" noChangeArrowheads="1"/>
          </p:cNvSpPr>
          <p:nvPr>
            <p:ph type="sldNum" sz="quarter" idx="4"/>
          </p:nvPr>
        </p:nvSpPr>
        <p:spPr bwMode="auto">
          <a:xfrm>
            <a:off x="4929188" y="6819900"/>
            <a:ext cx="1603375" cy="5207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9CA7913-83DE-4536-A47A-9907B51FA7BD}" type="slidenum">
              <a:rPr lang="de-DE" altLang="de-DE"/>
              <a:pPr>
                <a:defRPr/>
              </a:pPr>
              <a:t>‹Nº›</a:t>
            </a:fld>
            <a:endParaRPr lang="de-DE" alt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ec.europa.eu/enterprise/newapproach/nando/index.cf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edsf.com/"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noChangeArrowheads="1"/>
          </p:cNvPicPr>
          <p:nvPr/>
        </p:nvPicPr>
        <p:blipFill>
          <a:blip r:embed="rId3"/>
          <a:srcRect/>
          <a:stretch>
            <a:fillRect/>
          </a:stretch>
        </p:blipFill>
        <p:spPr bwMode="auto">
          <a:xfrm>
            <a:off x="-9525" y="0"/>
            <a:ext cx="6886575" cy="7489825"/>
          </a:xfrm>
          <a:prstGeom prst="rect">
            <a:avLst/>
          </a:prstGeom>
          <a:noFill/>
          <a:ln w="9525">
            <a:noFill/>
            <a:miter lim="800000"/>
            <a:headEnd/>
            <a:tailEnd/>
          </a:ln>
        </p:spPr>
      </p:pic>
      <p:sp>
        <p:nvSpPr>
          <p:cNvPr id="14338" name="Textfeld 1"/>
          <p:cNvSpPr txBox="1">
            <a:spLocks noChangeArrowheads="1"/>
          </p:cNvSpPr>
          <p:nvPr/>
        </p:nvSpPr>
        <p:spPr bwMode="auto">
          <a:xfrm>
            <a:off x="5172075" y="258763"/>
            <a:ext cx="866775" cy="246062"/>
          </a:xfrm>
          <a:prstGeom prst="rect">
            <a:avLst/>
          </a:prstGeom>
          <a:noFill/>
          <a:ln w="9525">
            <a:noFill/>
            <a:miter lim="800000"/>
            <a:headEnd/>
            <a:tailEnd/>
          </a:ln>
        </p:spPr>
        <p:txBody>
          <a:bodyPr>
            <a:spAutoFit/>
          </a:bodyPr>
          <a:lstStyle/>
          <a:p>
            <a:pPr algn="ctr"/>
            <a:r>
              <a:rPr lang="en-GB" altLang="de-DE" sz="1000"/>
              <a:t>EN 16034</a:t>
            </a:r>
          </a:p>
        </p:txBody>
      </p:sp>
      <p:sp>
        <p:nvSpPr>
          <p:cNvPr id="14339" name="Textfeld 7"/>
          <p:cNvSpPr txBox="1">
            <a:spLocks noChangeArrowheads="1"/>
          </p:cNvSpPr>
          <p:nvPr/>
        </p:nvSpPr>
        <p:spPr bwMode="auto">
          <a:xfrm>
            <a:off x="6110288" y="215900"/>
            <a:ext cx="431800" cy="246063"/>
          </a:xfrm>
          <a:prstGeom prst="rect">
            <a:avLst/>
          </a:prstGeom>
          <a:noFill/>
          <a:ln w="9525">
            <a:noFill/>
            <a:miter lim="800000"/>
            <a:headEnd/>
            <a:tailEnd/>
          </a:ln>
        </p:spPr>
        <p:txBody>
          <a:bodyPr>
            <a:spAutoFit/>
          </a:bodyPr>
          <a:lstStyle/>
          <a:p>
            <a:pPr algn="ctr"/>
            <a:r>
              <a:rPr lang="en-GB" altLang="de-DE" sz="1000" b="1">
                <a:solidFill>
                  <a:schemeClr val="bg1"/>
                </a:solidFill>
              </a:rPr>
              <a:t>07</a:t>
            </a:r>
          </a:p>
        </p:txBody>
      </p:sp>
      <p:sp>
        <p:nvSpPr>
          <p:cNvPr id="14340" name="Textfeld 4"/>
          <p:cNvSpPr txBox="1">
            <a:spLocks/>
          </p:cNvSpPr>
          <p:nvPr/>
        </p:nvSpPr>
        <p:spPr bwMode="auto">
          <a:xfrm>
            <a:off x="3654425" y="1728788"/>
            <a:ext cx="2814638" cy="411162"/>
          </a:xfrm>
          <a:prstGeom prst="rect">
            <a:avLst/>
          </a:prstGeom>
          <a:solidFill>
            <a:srgbClr val="FFC000"/>
          </a:solidFill>
          <a:ln w="9525">
            <a:noFill/>
            <a:miter lim="800000"/>
            <a:headEnd/>
            <a:tailEnd/>
          </a:ln>
        </p:spPr>
        <p:txBody>
          <a:bodyPr/>
          <a:lstStyle/>
          <a:p>
            <a:pPr algn="ctr"/>
            <a:r>
              <a:rPr lang="es-ES" altLang="de-DE" sz="1600">
                <a:solidFill>
                  <a:schemeClr val="bg1"/>
                </a:solidFill>
              </a:rPr>
              <a:t>Introducción de la EN 16034</a:t>
            </a:r>
          </a:p>
        </p:txBody>
      </p:sp>
      <p:sp>
        <p:nvSpPr>
          <p:cNvPr id="14341" name="Textfeld 5"/>
          <p:cNvSpPr txBox="1">
            <a:spLocks noChangeArrowheads="1"/>
          </p:cNvSpPr>
          <p:nvPr/>
        </p:nvSpPr>
        <p:spPr bwMode="auto">
          <a:xfrm>
            <a:off x="3654425" y="2089150"/>
            <a:ext cx="3106738" cy="844550"/>
          </a:xfrm>
          <a:prstGeom prst="rect">
            <a:avLst/>
          </a:prstGeom>
          <a:solidFill>
            <a:srgbClr val="FFC000"/>
          </a:solidFill>
          <a:ln w="9525">
            <a:noFill/>
            <a:miter lim="800000"/>
            <a:headEnd/>
            <a:tailEnd/>
          </a:ln>
        </p:spPr>
        <p:txBody>
          <a:bodyPr/>
          <a:lstStyle/>
          <a:p>
            <a:pPr algn="ctr"/>
            <a:r>
              <a:rPr lang="es-ES" altLang="de-DE" sz="1000">
                <a:solidFill>
                  <a:schemeClr val="bg2"/>
                </a:solidFill>
              </a:rPr>
              <a:t>Norma europea armonizada de producto para puertas peatonales, industriales, comerciales, de garajes y ventanas practicables con características de resistencia al fuego y/o control humo</a:t>
            </a:r>
          </a:p>
        </p:txBody>
      </p:sp>
      <p:pic>
        <p:nvPicPr>
          <p:cNvPr id="14342" name="Picture 9"/>
          <p:cNvPicPr>
            <a:picLocks noChangeAspect="1" noChangeArrowheads="1"/>
          </p:cNvPicPr>
          <p:nvPr/>
        </p:nvPicPr>
        <p:blipFill>
          <a:blip r:embed="rId4"/>
          <a:srcRect/>
          <a:stretch>
            <a:fillRect/>
          </a:stretch>
        </p:blipFill>
        <p:spPr bwMode="auto">
          <a:xfrm>
            <a:off x="3543300" y="6248400"/>
            <a:ext cx="3144838" cy="860425"/>
          </a:xfrm>
          <a:prstGeom prst="rect">
            <a:avLst/>
          </a:prstGeom>
          <a:noFill/>
          <a:ln w="9525">
            <a:noFill/>
            <a:miter lim="800000"/>
            <a:headEnd/>
            <a:tailEnd/>
          </a:ln>
        </p:spPr>
      </p:pic>
      <p:pic>
        <p:nvPicPr>
          <p:cNvPr id="14343" name="Picture 2"/>
          <p:cNvPicPr>
            <a:picLocks noChangeAspect="1" noChangeArrowheads="1"/>
          </p:cNvPicPr>
          <p:nvPr/>
        </p:nvPicPr>
        <p:blipFill>
          <a:blip r:embed="rId5"/>
          <a:srcRect r="31004"/>
          <a:stretch>
            <a:fillRect/>
          </a:stretch>
        </p:blipFill>
        <p:spPr bwMode="auto">
          <a:xfrm>
            <a:off x="3433763" y="3024188"/>
            <a:ext cx="3443287" cy="3028950"/>
          </a:xfrm>
          <a:prstGeom prst="rect">
            <a:avLst/>
          </a:prstGeom>
          <a:noFill/>
          <a:ln w="9525">
            <a:noFill/>
            <a:miter lim="800000"/>
            <a:headEnd/>
            <a:tailEnd/>
          </a:ln>
        </p:spPr>
      </p:pic>
      <p:sp>
        <p:nvSpPr>
          <p:cNvPr id="13" name="Textfeld 12"/>
          <p:cNvSpPr txBox="1"/>
          <p:nvPr/>
        </p:nvSpPr>
        <p:spPr>
          <a:xfrm>
            <a:off x="-9525" y="0"/>
            <a:ext cx="3443288" cy="7489825"/>
          </a:xfrm>
          <a:prstGeom prst="rect">
            <a:avLst/>
          </a:prstGeom>
          <a:solidFill>
            <a:schemeClr val="bg2">
              <a:lumMod val="50000"/>
            </a:schemeClr>
          </a:solidFill>
        </p:spPr>
        <p:txBody>
          <a:bodyPr anchor="ctr"/>
          <a:lstStyle/>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a:defRPr/>
            </a:pPr>
            <a:endParaRPr lang="de-DE" sz="900" dirty="0">
              <a:solidFill>
                <a:schemeClr val="bg1">
                  <a:lumMod val="75000"/>
                </a:schemeClr>
              </a:solidFill>
              <a:latin typeface="Arial" pitchFamily="34" charset="0"/>
            </a:endParaRPr>
          </a:p>
          <a:p>
            <a:pPr marL="180000">
              <a:lnSpc>
                <a:spcPct val="114000"/>
              </a:lnSpc>
              <a:defRPr/>
            </a:pPr>
            <a:r>
              <a:rPr lang="de-DE" sz="900" dirty="0">
                <a:solidFill>
                  <a:schemeClr val="bg1">
                    <a:lumMod val="75000"/>
                  </a:schemeClr>
                </a:solidFill>
                <a:latin typeface="Arial" pitchFamily="34" charset="0"/>
              </a:rPr>
              <a:t>E.D.S.F.</a:t>
            </a:r>
          </a:p>
          <a:p>
            <a:pPr marL="180000">
              <a:lnSpc>
                <a:spcPct val="114000"/>
              </a:lnSpc>
              <a:defRPr/>
            </a:pPr>
            <a:r>
              <a:rPr lang="en-US" sz="900" dirty="0">
                <a:solidFill>
                  <a:schemeClr val="bg1">
                    <a:lumMod val="75000"/>
                  </a:schemeClr>
                </a:solidFill>
                <a:latin typeface="Arial" pitchFamily="34" charset="0"/>
              </a:rPr>
              <a:t>European Door and Shutter Federation </a:t>
            </a:r>
            <a:r>
              <a:rPr lang="de-DE" sz="900" dirty="0">
                <a:solidFill>
                  <a:schemeClr val="bg1">
                    <a:lumMod val="75000"/>
                  </a:schemeClr>
                </a:solidFill>
                <a:latin typeface="Arial" pitchFamily="34" charset="0"/>
              </a:rPr>
              <a:t>e.V.</a:t>
            </a:r>
            <a:r>
              <a:rPr lang="en-US" sz="900" dirty="0">
                <a:solidFill>
                  <a:schemeClr val="bg1">
                    <a:lumMod val="75000"/>
                  </a:schemeClr>
                </a:solidFill>
                <a:latin typeface="Arial" pitchFamily="34" charset="0"/>
              </a:rPr>
              <a:t> </a:t>
            </a:r>
          </a:p>
          <a:p>
            <a:pPr marL="180000">
              <a:lnSpc>
                <a:spcPct val="114000"/>
              </a:lnSpc>
              <a:defRPr/>
            </a:pPr>
            <a:r>
              <a:rPr lang="en-GB" sz="900" dirty="0">
                <a:solidFill>
                  <a:schemeClr val="bg1">
                    <a:lumMod val="75000"/>
                  </a:schemeClr>
                </a:solidFill>
                <a:latin typeface="Arial" pitchFamily="34" charset="0"/>
              </a:rPr>
              <a:t>Neumarktstr. 2b</a:t>
            </a:r>
          </a:p>
          <a:p>
            <a:pPr marL="180000">
              <a:lnSpc>
                <a:spcPct val="114000"/>
              </a:lnSpc>
              <a:defRPr/>
            </a:pPr>
            <a:r>
              <a:rPr lang="de-DE" sz="900" dirty="0">
                <a:solidFill>
                  <a:schemeClr val="bg1">
                    <a:lumMod val="75000"/>
                  </a:schemeClr>
                </a:solidFill>
                <a:latin typeface="Arial" pitchFamily="34" charset="0"/>
              </a:rPr>
              <a:t>58095 Hagen – Germany</a:t>
            </a:r>
          </a:p>
          <a:p>
            <a:pPr marL="180000">
              <a:lnSpc>
                <a:spcPct val="114000"/>
              </a:lnSpc>
              <a:defRPr/>
            </a:pPr>
            <a:endParaRPr lang="de-DE" sz="900" dirty="0">
              <a:solidFill>
                <a:schemeClr val="bg1">
                  <a:lumMod val="75000"/>
                </a:schemeClr>
              </a:solidFill>
              <a:latin typeface="Arial" pitchFamily="34" charset="0"/>
            </a:endParaRPr>
          </a:p>
          <a:p>
            <a:pPr marL="180000">
              <a:lnSpc>
                <a:spcPct val="114000"/>
              </a:lnSpc>
              <a:defRPr/>
            </a:pPr>
            <a:r>
              <a:rPr lang="de-DE" sz="900" dirty="0">
                <a:solidFill>
                  <a:schemeClr val="bg1">
                    <a:lumMod val="75000"/>
                  </a:schemeClr>
                </a:solidFill>
                <a:latin typeface="Arial" pitchFamily="34" charset="0"/>
              </a:rPr>
              <a:t>Fon +49 (0) 023 31 – 20 08-0</a:t>
            </a:r>
          </a:p>
          <a:p>
            <a:pPr marL="180000">
              <a:lnSpc>
                <a:spcPct val="114000"/>
              </a:lnSpc>
              <a:defRPr/>
            </a:pPr>
            <a:r>
              <a:rPr lang="de-DE" sz="900" dirty="0">
                <a:solidFill>
                  <a:schemeClr val="bg1">
                    <a:lumMod val="75000"/>
                  </a:schemeClr>
                </a:solidFill>
                <a:latin typeface="Arial" pitchFamily="34" charset="0"/>
              </a:rPr>
              <a:t>Fax </a:t>
            </a:r>
            <a:r>
              <a:rPr lang="de-DE" sz="900" dirty="0">
                <a:solidFill>
                  <a:schemeClr val="bg1">
                    <a:lumMod val="75000"/>
                  </a:schemeClr>
                </a:solidFill>
                <a:latin typeface="Arial" pitchFamily="34" charset="0"/>
              </a:rPr>
              <a:t>+</a:t>
            </a:r>
            <a:r>
              <a:rPr lang="de-DE" sz="900" dirty="0">
                <a:solidFill>
                  <a:schemeClr val="bg1">
                    <a:lumMod val="75000"/>
                  </a:schemeClr>
                </a:solidFill>
                <a:latin typeface="Arial" pitchFamily="34" charset="0"/>
              </a:rPr>
              <a:t>49 (0) 023 31 – 20 </a:t>
            </a:r>
            <a:r>
              <a:rPr lang="de-DE" sz="900" dirty="0">
                <a:solidFill>
                  <a:schemeClr val="bg1">
                    <a:lumMod val="75000"/>
                  </a:schemeClr>
                </a:solidFill>
                <a:latin typeface="Arial" pitchFamily="34" charset="0"/>
              </a:rPr>
              <a:t>08-40</a:t>
            </a:r>
          </a:p>
          <a:p>
            <a:pPr marL="180000">
              <a:lnSpc>
                <a:spcPct val="114000"/>
              </a:lnSpc>
              <a:defRPr/>
            </a:pPr>
            <a:r>
              <a:rPr lang="de-DE" sz="900" dirty="0">
                <a:solidFill>
                  <a:schemeClr val="bg1">
                    <a:lumMod val="75000"/>
                  </a:schemeClr>
                </a:solidFill>
                <a:latin typeface="Arial" pitchFamily="34" charset="0"/>
              </a:rPr>
              <a:t>Info @edsf.com</a:t>
            </a:r>
          </a:p>
          <a:p>
            <a:pPr marL="180000">
              <a:lnSpc>
                <a:spcPct val="114000"/>
              </a:lnSpc>
              <a:defRPr/>
            </a:pPr>
            <a:r>
              <a:rPr lang="de-DE" sz="900" dirty="0">
                <a:solidFill>
                  <a:schemeClr val="bg1">
                    <a:lumMod val="75000"/>
                  </a:schemeClr>
                </a:solidFill>
                <a:latin typeface="Arial" pitchFamily="34" charset="0"/>
              </a:rPr>
              <a:t>www.edsf.com</a:t>
            </a:r>
            <a:endParaRPr lang="de-DE" sz="900" dirty="0">
              <a:solidFill>
                <a:schemeClr val="bg1">
                  <a:lumMod val="75000"/>
                </a:schemeClr>
              </a:solidFill>
              <a:latin typeface="Arial" pitchFamily="34" charset="0"/>
            </a:endParaRPr>
          </a:p>
          <a:p>
            <a:pPr>
              <a:defRPr/>
            </a:pPr>
            <a:endParaRPr lang="en-GB" sz="900" dirty="0">
              <a:solidFill>
                <a:schemeClr val="bg1">
                  <a:lumMod val="75000"/>
                </a:schemeClr>
              </a:solidFill>
              <a:latin typeface="Arial" pitchFamily="34" charset="0"/>
            </a:endParaRPr>
          </a:p>
        </p:txBody>
      </p:sp>
      <p:pic>
        <p:nvPicPr>
          <p:cNvPr id="14345" name="Grafik 13"/>
          <p:cNvPicPr>
            <a:picLocks noChangeAspect="1"/>
          </p:cNvPicPr>
          <p:nvPr/>
        </p:nvPicPr>
        <p:blipFill>
          <a:blip r:embed="rId6"/>
          <a:srcRect/>
          <a:stretch>
            <a:fillRect/>
          </a:stretch>
        </p:blipFill>
        <p:spPr bwMode="auto">
          <a:xfrm>
            <a:off x="2133600" y="6196013"/>
            <a:ext cx="912813" cy="91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
          <p:cNvSpPr>
            <a:spLocks noChangeArrowheads="1"/>
          </p:cNvSpPr>
          <p:nvPr/>
        </p:nvSpPr>
        <p:spPr bwMode="auto">
          <a:xfrm>
            <a:off x="3663950" y="369888"/>
            <a:ext cx="3024188" cy="3744912"/>
          </a:xfrm>
          <a:prstGeom prst="rect">
            <a:avLst/>
          </a:prstGeom>
          <a:noFill/>
          <a:ln w="9525">
            <a:noFill/>
            <a:miter lim="800000"/>
            <a:headEnd/>
            <a:tailEnd/>
          </a:ln>
        </p:spPr>
        <p:txBody>
          <a:bodyPr/>
          <a:lstStyle/>
          <a:p>
            <a:pPr algn="just"/>
            <a:r>
              <a:rPr lang="es-ES" altLang="de-DE" sz="900" b="1"/>
              <a:t>Aplicación del R</a:t>
            </a:r>
            <a:r>
              <a:rPr lang="es-ES" sz="900" b="1"/>
              <a:t>eglamento de los Productos de Construcción </a:t>
            </a:r>
            <a:r>
              <a:rPr lang="es-ES" altLang="de-DE" sz="900" b="1"/>
              <a:t>(RPC)</a:t>
            </a:r>
          </a:p>
          <a:p>
            <a:pPr algn="just"/>
            <a:r>
              <a:rPr lang="es-ES" altLang="de-DE" sz="900"/>
              <a:t>Según el último Reglamento Europeo de los Productos de Construcción (EU) Nº 305/2011 (válido desde el 01 de julio 2013) todos los productos de construcción, que se comercializan en el mercado con la intención de convertirse en partes permanentes de una construcción, deben permitir a las obras de construcción cumplir los siguientes requisitos básicos:</a:t>
            </a:r>
            <a:r>
              <a:rPr lang="en-US" altLang="de-DE" sz="900"/>
              <a:t> </a:t>
            </a:r>
          </a:p>
          <a:p>
            <a:pPr algn="just"/>
            <a:endParaRPr lang="de-DE" altLang="de-DE" sz="900"/>
          </a:p>
          <a:p>
            <a:pPr algn="just">
              <a:buFont typeface="Wingdings" pitchFamily="2" charset="2"/>
              <a:buChar char="§"/>
            </a:pPr>
            <a:r>
              <a:rPr lang="es-ES" altLang="de-DE" sz="900"/>
              <a:t>resistencia mecánica y estabilidad </a:t>
            </a:r>
            <a:endParaRPr lang="en-US" altLang="de-DE" sz="900"/>
          </a:p>
          <a:p>
            <a:pPr algn="just">
              <a:buFont typeface="Wingdings" pitchFamily="2" charset="2"/>
              <a:buChar char="§"/>
            </a:pPr>
            <a:endParaRPr lang="en-US" altLang="de-DE" sz="900"/>
          </a:p>
          <a:p>
            <a:pPr algn="just">
              <a:buFont typeface="Wingdings" pitchFamily="2" charset="2"/>
              <a:buChar char="§"/>
            </a:pPr>
            <a:r>
              <a:rPr lang="es-ES" altLang="de-DE" sz="900"/>
              <a:t>seguridad en caso de incendio</a:t>
            </a:r>
            <a:endParaRPr lang="en-US" altLang="de-DE" sz="900"/>
          </a:p>
          <a:p>
            <a:pPr algn="just"/>
            <a:endParaRPr lang="de-DE" altLang="de-DE" sz="900"/>
          </a:p>
          <a:p>
            <a:pPr algn="just">
              <a:buFont typeface="Wingdings" pitchFamily="2" charset="2"/>
              <a:buChar char="§"/>
            </a:pPr>
            <a:r>
              <a:rPr lang="es-ES" altLang="de-DE" sz="900"/>
              <a:t>higiene, salud y medio ambiente</a:t>
            </a:r>
            <a:endParaRPr lang="en-US" altLang="de-DE" sz="900"/>
          </a:p>
          <a:p>
            <a:pPr algn="just">
              <a:buFont typeface="Wingdings" pitchFamily="2" charset="2"/>
              <a:buChar char="§"/>
            </a:pPr>
            <a:endParaRPr lang="en-US" altLang="de-DE" sz="900"/>
          </a:p>
          <a:p>
            <a:pPr algn="just">
              <a:buFont typeface="Wingdings" pitchFamily="2" charset="2"/>
              <a:buChar char="§"/>
            </a:pPr>
            <a:r>
              <a:rPr lang="es-ES" altLang="de-DE" sz="900"/>
              <a:t>seguridad y accesibilidad en el uso</a:t>
            </a:r>
            <a:endParaRPr lang="en-US" altLang="de-DE" sz="900"/>
          </a:p>
          <a:p>
            <a:pPr algn="just">
              <a:buFont typeface="Wingdings" pitchFamily="2" charset="2"/>
              <a:buChar char="§"/>
            </a:pPr>
            <a:endParaRPr lang="en-US" altLang="de-DE" sz="900"/>
          </a:p>
          <a:p>
            <a:pPr algn="just">
              <a:buFont typeface="Wingdings" pitchFamily="2" charset="2"/>
              <a:buChar char="§"/>
            </a:pPr>
            <a:r>
              <a:rPr lang="es-ES" altLang="de-DE" sz="900"/>
              <a:t>protección contra el ruido</a:t>
            </a:r>
            <a:endParaRPr lang="en-US" altLang="de-DE" sz="900"/>
          </a:p>
          <a:p>
            <a:pPr algn="just">
              <a:buFont typeface="Wingdings" pitchFamily="2" charset="2"/>
              <a:buChar char="§"/>
            </a:pPr>
            <a:endParaRPr lang="de-DE" altLang="de-DE" sz="900"/>
          </a:p>
          <a:p>
            <a:pPr algn="just">
              <a:buFont typeface="Wingdings" pitchFamily="2" charset="2"/>
              <a:buChar char="§"/>
            </a:pPr>
            <a:r>
              <a:rPr lang="es-ES" altLang="de-DE" sz="900"/>
              <a:t>economía energética y aislamiento térmico</a:t>
            </a:r>
            <a:endParaRPr lang="en-US" altLang="de-DE" sz="900"/>
          </a:p>
          <a:p>
            <a:pPr algn="just">
              <a:buFont typeface="Wingdings" pitchFamily="2" charset="2"/>
              <a:buChar char="§"/>
            </a:pPr>
            <a:endParaRPr lang="de-DE" altLang="de-DE" sz="900"/>
          </a:p>
          <a:p>
            <a:pPr algn="just">
              <a:buFont typeface="Wingdings" pitchFamily="2" charset="2"/>
              <a:buChar char="§"/>
            </a:pPr>
            <a:r>
              <a:rPr lang="es-ES" altLang="de-DE" sz="900"/>
              <a:t>el uso sostenible de los recursos naturales</a:t>
            </a:r>
            <a:endParaRPr lang="de-DE" altLang="de-DE" sz="900"/>
          </a:p>
          <a:p>
            <a:pPr algn="just"/>
            <a:r>
              <a:rPr lang="en-US" altLang="de-DE" sz="900"/>
              <a:t> </a:t>
            </a:r>
            <a:endParaRPr lang="de-DE" altLang="de-DE" sz="900"/>
          </a:p>
          <a:p>
            <a:r>
              <a:rPr lang="es-ES" altLang="de-DE" sz="900"/>
              <a:t>En concreto, la norma que abarca productos con resistencia al fuego y/o control de humo es la norma </a:t>
            </a:r>
            <a:br>
              <a:rPr lang="es-ES" altLang="de-DE" sz="900"/>
            </a:br>
            <a:r>
              <a:rPr lang="es-ES" altLang="de-DE" sz="900"/>
              <a:t>EN 16034.</a:t>
            </a:r>
            <a:endParaRPr lang="de-DE" altLang="de-DE" sz="900"/>
          </a:p>
        </p:txBody>
      </p:sp>
      <p:sp>
        <p:nvSpPr>
          <p:cNvPr id="16386" name="Rechteck 2"/>
          <p:cNvSpPr>
            <a:spLocks noChangeArrowheads="1"/>
          </p:cNvSpPr>
          <p:nvPr/>
        </p:nvSpPr>
        <p:spPr bwMode="auto">
          <a:xfrm>
            <a:off x="3654425" y="4381500"/>
            <a:ext cx="3024188" cy="1477963"/>
          </a:xfrm>
          <a:prstGeom prst="rect">
            <a:avLst/>
          </a:prstGeom>
          <a:noFill/>
          <a:ln w="9525">
            <a:noFill/>
            <a:miter lim="800000"/>
            <a:headEnd/>
            <a:tailEnd/>
          </a:ln>
        </p:spPr>
        <p:txBody>
          <a:bodyPr/>
          <a:lstStyle/>
          <a:p>
            <a:pPr algn="just"/>
            <a:r>
              <a:rPr lang="es-ES" altLang="de-DE" sz="900" b="1"/>
              <a:t>Norma de producto EN 16034</a:t>
            </a:r>
          </a:p>
          <a:p>
            <a:pPr algn="just"/>
            <a:endParaRPr lang="es-ES" altLang="de-DE" sz="900"/>
          </a:p>
          <a:p>
            <a:pPr algn="just"/>
            <a:r>
              <a:rPr lang="es-ES" altLang="de-DE" sz="900"/>
              <a:t>EN 16034 es una norma europea armonizada de producto (ENh) y fue citada por primera vez en el Diario Oficial de la Unión Europea (DOUE) del 10 de Julio 2015. Se estableció un período de transición de 3 años.</a:t>
            </a:r>
          </a:p>
          <a:p>
            <a:pPr algn="just"/>
            <a:endParaRPr lang="es-ES" altLang="de-DE" sz="900"/>
          </a:p>
          <a:p>
            <a:pPr algn="just"/>
            <a:r>
              <a:rPr lang="en-US" altLang="de-DE" sz="900"/>
              <a:t>  </a:t>
            </a:r>
            <a:endParaRPr lang="de-DE" altLang="de-DE" sz="900"/>
          </a:p>
          <a:p>
            <a:pPr algn="just"/>
            <a:endParaRPr lang="en-US" altLang="de-DE" sz="900"/>
          </a:p>
        </p:txBody>
      </p:sp>
      <p:pic>
        <p:nvPicPr>
          <p:cNvPr id="12290" name="Picture 2"/>
          <p:cNvPicPr>
            <a:picLocks noChangeAspect="1" noChangeArrowheads="1"/>
          </p:cNvPicPr>
          <p:nvPr/>
        </p:nvPicPr>
        <p:blipFill>
          <a:blip r:embed="rId3" cstate="print">
            <a:extLst/>
          </a:blip>
          <a:srcRect/>
          <a:stretch>
            <a:fillRect/>
          </a:stretch>
        </p:blipFill>
        <p:spPr bwMode="auto">
          <a:xfrm>
            <a:off x="-17859" y="496"/>
            <a:ext cx="3493186" cy="4753024"/>
          </a:xfrm>
          <a:prstGeom prst="rect">
            <a:avLst/>
          </a:prstGeom>
          <a:noFill/>
          <a:ln>
            <a:noFill/>
          </a:ln>
          <a:effectLst>
            <a:reflection blurRad="6350" stA="52000" endA="300" endPos="35000" dir="5400000" sy="-100000" algn="bl" rotWithShape="0"/>
          </a:effectLst>
          <a:extLst/>
        </p:spPr>
      </p:pic>
      <p:sp>
        <p:nvSpPr>
          <p:cNvPr id="16388" name="Textfeld 1"/>
          <p:cNvSpPr txBox="1">
            <a:spLocks noChangeArrowheads="1"/>
          </p:cNvSpPr>
          <p:nvPr/>
        </p:nvSpPr>
        <p:spPr bwMode="auto">
          <a:xfrm>
            <a:off x="342900" y="5351463"/>
            <a:ext cx="2808288" cy="769937"/>
          </a:xfrm>
          <a:prstGeom prst="rect">
            <a:avLst/>
          </a:prstGeom>
          <a:noFill/>
          <a:ln w="9525">
            <a:noFill/>
            <a:miter lim="800000"/>
            <a:headEnd/>
            <a:tailEnd/>
          </a:ln>
        </p:spPr>
        <p:txBody>
          <a:bodyPr>
            <a:spAutoFit/>
          </a:bodyPr>
          <a:lstStyle/>
          <a:p>
            <a:pPr algn="ctr"/>
            <a:r>
              <a:rPr lang="de-DE" sz="4400" b="1"/>
              <a:t>EN 16034</a:t>
            </a:r>
          </a:p>
        </p:txBody>
      </p:sp>
      <p:sp>
        <p:nvSpPr>
          <p:cNvPr id="16389" name="Textfeld 2"/>
          <p:cNvSpPr txBox="1">
            <a:spLocks noChangeArrowheads="1"/>
          </p:cNvSpPr>
          <p:nvPr/>
        </p:nvSpPr>
        <p:spPr bwMode="auto">
          <a:xfrm>
            <a:off x="512763" y="6219825"/>
            <a:ext cx="2808287" cy="923925"/>
          </a:xfrm>
          <a:prstGeom prst="rect">
            <a:avLst/>
          </a:prstGeom>
          <a:noFill/>
          <a:ln w="9525">
            <a:noFill/>
            <a:miter lim="800000"/>
            <a:headEnd/>
            <a:tailEnd/>
          </a:ln>
        </p:spPr>
        <p:txBody>
          <a:bodyPr>
            <a:spAutoFit/>
          </a:bodyPr>
          <a:lstStyle/>
          <a:p>
            <a:pPr algn="just"/>
            <a:r>
              <a:rPr lang="es-ES" altLang="de-DE" sz="900"/>
              <a:t>EN 16034 define los requisitos para puertas peatonales, industriales, comerciales, de garajes y ventanas practicables con características de resistencia al fuego y/o control humo (en adelante denominado "producto"). La norma está disponible en los organismos nacionales de normalización.</a:t>
            </a:r>
            <a:endParaRPr lang="de-DE" altLang="de-DE" sz="900"/>
          </a:p>
        </p:txBody>
      </p:sp>
      <p:sp>
        <p:nvSpPr>
          <p:cNvPr id="16390" name="Foliennummernplatzhalter 3"/>
          <p:cNvSpPr>
            <a:spLocks noGrp="1"/>
          </p:cNvSpPr>
          <p:nvPr>
            <p:ph type="sldNum" sz="quarter" idx="12"/>
          </p:nvPr>
        </p:nvSpPr>
        <p:spPr>
          <a:noFill/>
          <a:ln>
            <a:miter lim="800000"/>
            <a:headEnd/>
            <a:tailEnd/>
          </a:ln>
        </p:spPr>
        <p:txBody>
          <a:bodyPr/>
          <a:lstStyle/>
          <a:p>
            <a:r>
              <a:rPr lang="de-DE" altLang="de-DE" sz="1000" smtClean="0">
                <a:latin typeface="Arial" charset="0"/>
              </a:rPr>
              <a:t>3</a:t>
            </a:r>
            <a:endParaRPr lang="de-DE" altLang="de-DE" smtClean="0">
              <a:latin typeface="Arial" charset="0"/>
            </a:endParaRPr>
          </a:p>
        </p:txBody>
      </p:sp>
      <p:sp>
        <p:nvSpPr>
          <p:cNvPr id="16391" name="Datumsplatzhalter 4"/>
          <p:cNvSpPr>
            <a:spLocks noGrp="1"/>
          </p:cNvSpPr>
          <p:nvPr>
            <p:ph type="dt" sz="quarter" idx="10"/>
          </p:nvPr>
        </p:nvSpPr>
        <p:spPr>
          <a:noFill/>
          <a:ln>
            <a:miter lim="800000"/>
            <a:headEnd/>
            <a:tailEnd/>
          </a:ln>
        </p:spPr>
        <p:txBody>
          <a:bodyPr/>
          <a:lstStyle/>
          <a:p>
            <a:r>
              <a:rPr lang="de-DE" altLang="de-DE" sz="1000" smtClean="0">
                <a:latin typeface="Arial" charset="0"/>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zagreb.diplo.de/contentblob/4012206/Galeriebild_gross/3579879/eukarte.jpg"/>
          <p:cNvPicPr>
            <a:picLocks noChangeAspect="1" noChangeArrowheads="1"/>
          </p:cNvPicPr>
          <p:nvPr/>
        </p:nvPicPr>
        <p:blipFill rotWithShape="1">
          <a:blip r:embed="rId2" cstate="print">
            <a:lum bright="70000" contrast="-70000"/>
            <a:extLst/>
          </a:blip>
          <a:srcRect l="19380" r="19393"/>
          <a:stretch/>
        </p:blipFill>
        <p:spPr bwMode="auto">
          <a:xfrm>
            <a:off x="0" y="496"/>
            <a:ext cx="6877050" cy="7488000"/>
          </a:xfrm>
          <a:prstGeom prst="rect">
            <a:avLst/>
          </a:prstGeom>
          <a:noFill/>
          <a:effectLst>
            <a:glow rad="127000">
              <a:schemeClr val="accent1"/>
            </a:glow>
          </a:effectLst>
          <a:extLst/>
        </p:spPr>
      </p:pic>
      <p:sp>
        <p:nvSpPr>
          <p:cNvPr id="4" name="Rechteck 1"/>
          <p:cNvSpPr>
            <a:spLocks noChangeArrowheads="1"/>
          </p:cNvSpPr>
          <p:nvPr/>
        </p:nvSpPr>
        <p:spPr bwMode="auto">
          <a:xfrm>
            <a:off x="3654425" y="45501"/>
            <a:ext cx="2979455" cy="2034226"/>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endParaRPr lang="en-US" altLang="de-DE" sz="900" strike="dblStrike" dirty="0" smtClean="0"/>
          </a:p>
          <a:p>
            <a:pPr algn="just" eaLnBrk="1" hangingPunct="1">
              <a:spcBef>
                <a:spcPct val="0"/>
              </a:spcBef>
              <a:buFontTx/>
              <a:buNone/>
              <a:defRPr/>
            </a:pPr>
            <a:r>
              <a:rPr lang="en-US" altLang="de-DE" sz="900" dirty="0" smtClean="0"/>
              <a:t>Los </a:t>
            </a:r>
            <a:r>
              <a:rPr lang="en-US" altLang="de-DE" sz="900" dirty="0" err="1" smtClean="0"/>
              <a:t>fabricantes</a:t>
            </a:r>
            <a:r>
              <a:rPr lang="en-US" altLang="de-DE" sz="900" dirty="0" smtClean="0"/>
              <a:t> </a:t>
            </a:r>
            <a:r>
              <a:rPr lang="en-US" altLang="de-DE" sz="900" dirty="0" err="1" smtClean="0"/>
              <a:t>marcarán</a:t>
            </a:r>
            <a:r>
              <a:rPr lang="en-US" altLang="de-DE" sz="900" dirty="0" smtClean="0"/>
              <a:t> </a:t>
            </a:r>
            <a:r>
              <a:rPr lang="en-US" altLang="de-DE" sz="900" dirty="0" err="1" smtClean="0"/>
              <a:t>sus</a:t>
            </a:r>
            <a:r>
              <a:rPr lang="en-US" altLang="de-DE" sz="900" dirty="0" smtClean="0"/>
              <a:t> </a:t>
            </a:r>
            <a:r>
              <a:rPr lang="en-US" altLang="de-DE" sz="900" dirty="0" err="1" smtClean="0"/>
              <a:t>productos</a:t>
            </a:r>
            <a:r>
              <a:rPr lang="en-US" altLang="de-DE" sz="900" dirty="0" smtClean="0"/>
              <a:t> con la </a:t>
            </a:r>
            <a:r>
              <a:rPr lang="en-US" altLang="de-DE" sz="900" dirty="0" err="1" smtClean="0"/>
              <a:t>etiqueta</a:t>
            </a:r>
            <a:r>
              <a:rPr lang="en-US" altLang="de-DE" sz="900" dirty="0" smtClean="0"/>
              <a:t> CE (CE= </a:t>
            </a:r>
            <a:r>
              <a:rPr lang="en-US" altLang="de-DE" sz="900" dirty="0" err="1" smtClean="0"/>
              <a:t>fr</a:t>
            </a:r>
            <a:r>
              <a:rPr lang="en-US" altLang="de-DE" sz="900" dirty="0" smtClean="0"/>
              <a:t>. </a:t>
            </a:r>
            <a:r>
              <a:rPr lang="en-US" altLang="de-DE" sz="900" dirty="0" err="1" smtClean="0"/>
              <a:t>Communauté</a:t>
            </a:r>
            <a:r>
              <a:rPr lang="en-US" altLang="de-DE" sz="900" dirty="0" smtClean="0"/>
              <a:t> </a:t>
            </a:r>
            <a:r>
              <a:rPr lang="en-US" altLang="de-DE" sz="900" dirty="0" err="1" smtClean="0"/>
              <a:t>Européenne</a:t>
            </a:r>
            <a:r>
              <a:rPr lang="en-US" altLang="de-DE" sz="900" dirty="0" smtClean="0"/>
              <a:t> ("European Community”))  </a:t>
            </a:r>
            <a:r>
              <a:rPr lang="en-US" altLang="de-DE" sz="900" dirty="0" err="1" smtClean="0"/>
              <a:t>si</a:t>
            </a:r>
            <a:r>
              <a:rPr lang="en-US" altLang="de-DE" sz="900" dirty="0" smtClean="0"/>
              <a:t> </a:t>
            </a:r>
            <a:r>
              <a:rPr lang="en-US" altLang="de-DE" sz="900" dirty="0" err="1" smtClean="0"/>
              <a:t>están</a:t>
            </a:r>
            <a:r>
              <a:rPr lang="en-US" altLang="de-DE" sz="900" dirty="0" smtClean="0"/>
              <a:t> </a:t>
            </a:r>
            <a:r>
              <a:rPr lang="en-US" altLang="de-DE" sz="900" dirty="0" err="1" smtClean="0"/>
              <a:t>afectados</a:t>
            </a:r>
            <a:r>
              <a:rPr lang="en-US" altLang="de-DE" sz="900" dirty="0" smtClean="0"/>
              <a:t> </a:t>
            </a:r>
            <a:r>
              <a:rPr lang="en-US" altLang="de-DE" sz="900" dirty="0" err="1" smtClean="0"/>
              <a:t>por</a:t>
            </a:r>
            <a:r>
              <a:rPr lang="en-US" altLang="de-DE" sz="900" dirty="0" smtClean="0"/>
              <a:t> la </a:t>
            </a:r>
            <a:r>
              <a:rPr lang="en-US" altLang="de-DE" sz="900" dirty="0" err="1" smtClean="0"/>
              <a:t>norma</a:t>
            </a:r>
            <a:r>
              <a:rPr lang="en-US" altLang="de-DE" sz="900" dirty="0" smtClean="0"/>
              <a:t> de </a:t>
            </a:r>
            <a:r>
              <a:rPr lang="en-US" altLang="de-DE" sz="900" dirty="0" err="1" smtClean="0"/>
              <a:t>producto</a:t>
            </a:r>
            <a:r>
              <a:rPr lang="en-US" altLang="de-DE" sz="900" dirty="0" smtClean="0"/>
              <a:t>.</a:t>
            </a:r>
          </a:p>
          <a:p>
            <a:pPr algn="just" eaLnBrk="1" hangingPunct="1">
              <a:spcBef>
                <a:spcPct val="0"/>
              </a:spcBef>
              <a:buFontTx/>
              <a:buNone/>
              <a:defRPr/>
            </a:pPr>
            <a:endParaRPr lang="en-US" altLang="de-DE" sz="900" dirty="0" smtClean="0"/>
          </a:p>
          <a:p>
            <a:pPr algn="just" eaLnBrk="1" hangingPunct="1">
              <a:spcBef>
                <a:spcPct val="0"/>
              </a:spcBef>
              <a:buFontTx/>
              <a:buNone/>
              <a:defRPr/>
            </a:pPr>
            <a:r>
              <a:rPr lang="en-US" altLang="de-DE" sz="900" dirty="0" smtClean="0"/>
              <a:t>El </a:t>
            </a:r>
            <a:r>
              <a:rPr lang="en-US" altLang="de-DE" sz="900" dirty="0" err="1" smtClean="0"/>
              <a:t>marcado</a:t>
            </a:r>
            <a:r>
              <a:rPr lang="en-US" altLang="de-DE" sz="900" dirty="0" smtClean="0"/>
              <a:t> CE </a:t>
            </a:r>
            <a:r>
              <a:rPr lang="en-US" altLang="de-DE" sz="900" dirty="0" err="1" smtClean="0"/>
              <a:t>acorde</a:t>
            </a:r>
            <a:r>
              <a:rPr lang="en-US" altLang="de-DE" sz="900" dirty="0" smtClean="0"/>
              <a:t> a la EN 16034 </a:t>
            </a:r>
            <a:r>
              <a:rPr lang="en-US" altLang="de-DE" sz="900" dirty="0" err="1" smtClean="0"/>
              <a:t>declara</a:t>
            </a:r>
            <a:r>
              <a:rPr lang="en-US" altLang="de-DE" sz="900" dirty="0" smtClean="0"/>
              <a:t> </a:t>
            </a:r>
            <a:r>
              <a:rPr lang="en-US" altLang="de-DE" sz="900" dirty="0" err="1" smtClean="0"/>
              <a:t>las</a:t>
            </a:r>
            <a:r>
              <a:rPr lang="en-US" altLang="de-DE" sz="900" dirty="0" smtClean="0"/>
              <a:t> </a:t>
            </a:r>
            <a:r>
              <a:rPr lang="en-US" altLang="de-DE" sz="900" dirty="0" err="1" smtClean="0"/>
              <a:t>características</a:t>
            </a:r>
            <a:r>
              <a:rPr lang="en-US" altLang="de-DE" sz="900" dirty="0" smtClean="0"/>
              <a:t> </a:t>
            </a:r>
            <a:r>
              <a:rPr lang="en-US" altLang="de-DE" sz="900" dirty="0" err="1" smtClean="0"/>
              <a:t>cortafuegos</a:t>
            </a:r>
            <a:r>
              <a:rPr lang="en-US" altLang="de-DE" sz="900" dirty="0" smtClean="0"/>
              <a:t> y de control de </a:t>
            </a:r>
            <a:r>
              <a:rPr lang="en-US" altLang="de-DE" sz="900" dirty="0" err="1" smtClean="0"/>
              <a:t>humos</a:t>
            </a:r>
            <a:r>
              <a:rPr lang="en-US" altLang="de-DE" sz="900" dirty="0" smtClean="0"/>
              <a:t>  </a:t>
            </a:r>
            <a:r>
              <a:rPr lang="en-US" altLang="de-DE" sz="900" dirty="0" err="1" smtClean="0"/>
              <a:t>relevantes</a:t>
            </a:r>
            <a:r>
              <a:rPr lang="en-US" altLang="de-DE" sz="900" dirty="0" smtClean="0"/>
              <a:t> </a:t>
            </a:r>
            <a:r>
              <a:rPr lang="en-US" altLang="de-DE" sz="900" dirty="0" err="1" smtClean="0"/>
              <a:t>para</a:t>
            </a:r>
            <a:r>
              <a:rPr lang="en-US" altLang="de-DE" sz="900" dirty="0" smtClean="0"/>
              <a:t> </a:t>
            </a:r>
            <a:r>
              <a:rPr lang="en-US" altLang="de-DE" sz="900" dirty="0" err="1" smtClean="0"/>
              <a:t>puertas</a:t>
            </a:r>
            <a:r>
              <a:rPr lang="en-US" altLang="de-DE" sz="900" dirty="0" smtClean="0"/>
              <a:t> y </a:t>
            </a:r>
            <a:r>
              <a:rPr lang="en-US" altLang="de-DE" sz="900" dirty="0" err="1" smtClean="0"/>
              <a:t>ventanas</a:t>
            </a:r>
            <a:r>
              <a:rPr lang="en-US" altLang="de-DE" sz="900" dirty="0" smtClean="0"/>
              <a:t> </a:t>
            </a:r>
            <a:r>
              <a:rPr lang="en-US" altLang="de-DE" sz="900" dirty="0" err="1" smtClean="0"/>
              <a:t>practicables</a:t>
            </a:r>
            <a:r>
              <a:rPr lang="en-US" altLang="de-DE" sz="900" dirty="0" smtClean="0"/>
              <a:t>. </a:t>
            </a:r>
          </a:p>
        </p:txBody>
      </p:sp>
      <p:sp>
        <p:nvSpPr>
          <p:cNvPr id="18435" name="Rechteck 2"/>
          <p:cNvSpPr>
            <a:spLocks noChangeArrowheads="1"/>
          </p:cNvSpPr>
          <p:nvPr/>
        </p:nvSpPr>
        <p:spPr bwMode="auto">
          <a:xfrm>
            <a:off x="3654425" y="4779963"/>
            <a:ext cx="3024188" cy="1233487"/>
          </a:xfrm>
          <a:prstGeom prst="rect">
            <a:avLst/>
          </a:prstGeom>
          <a:noFill/>
          <a:ln w="9525">
            <a:noFill/>
            <a:miter lim="800000"/>
            <a:headEnd/>
            <a:tailEnd/>
          </a:ln>
        </p:spPr>
        <p:txBody>
          <a:bodyPr/>
          <a:lstStyle/>
          <a:p>
            <a:r>
              <a:rPr lang="es-ES" altLang="de-DE" sz="900"/>
              <a:t>Los productos afectados por la norma EN 16034 deben poseer el marcado CE cuando se introducen en el mercado. El marcado CE permite el libre comercio dentro de cada Estado miembro.</a:t>
            </a:r>
          </a:p>
          <a:p>
            <a:r>
              <a:rPr lang="es-ES" altLang="de-DE" sz="900"/>
              <a:t>Este es un cambio importante, porque la adhesión al marcado CE se consideró erróneamente que fuera voluntaria conforme a las disposiciones de la Directiva de Productos de Construcción (DPC).</a:t>
            </a:r>
            <a:endParaRPr lang="de-DE" altLang="de-DE" sz="900"/>
          </a:p>
        </p:txBody>
      </p:sp>
      <p:pic>
        <p:nvPicPr>
          <p:cNvPr id="18436" name="Picture 17" descr="http://www.pressebox.de/attachment/295735/CE-Zeichen+EU.jpg"/>
          <p:cNvPicPr>
            <a:picLocks noChangeAspect="1" noChangeArrowheads="1"/>
          </p:cNvPicPr>
          <p:nvPr/>
        </p:nvPicPr>
        <p:blipFill>
          <a:blip r:embed="rId3"/>
          <a:srcRect l="5107" r="12033" b="7008"/>
          <a:stretch>
            <a:fillRect/>
          </a:stretch>
        </p:blipFill>
        <p:spPr bwMode="auto">
          <a:xfrm>
            <a:off x="4159250" y="2736850"/>
            <a:ext cx="1943100" cy="1535113"/>
          </a:xfrm>
          <a:prstGeom prst="rect">
            <a:avLst/>
          </a:prstGeom>
          <a:noFill/>
          <a:ln w="9525">
            <a:noFill/>
            <a:miter lim="800000"/>
            <a:headEnd/>
            <a:tailEnd/>
          </a:ln>
        </p:spPr>
      </p:pic>
      <p:sp>
        <p:nvSpPr>
          <p:cNvPr id="18437" name="Rechteck 1"/>
          <p:cNvSpPr>
            <a:spLocks noChangeArrowheads="1"/>
          </p:cNvSpPr>
          <p:nvPr/>
        </p:nvSpPr>
        <p:spPr bwMode="auto">
          <a:xfrm>
            <a:off x="198438" y="0"/>
            <a:ext cx="3024187" cy="3744913"/>
          </a:xfrm>
          <a:prstGeom prst="rect">
            <a:avLst/>
          </a:prstGeom>
          <a:noFill/>
          <a:ln w="9525">
            <a:noFill/>
            <a:miter lim="800000"/>
            <a:headEnd/>
            <a:tailEnd/>
          </a:ln>
        </p:spPr>
        <p:txBody>
          <a:bodyPr/>
          <a:lstStyle/>
          <a:p>
            <a:pPr algn="just">
              <a:lnSpc>
                <a:spcPts val="1400"/>
              </a:lnSpc>
            </a:pPr>
            <a:endParaRPr lang="en-US" altLang="de-DE" sz="1000"/>
          </a:p>
          <a:p>
            <a:pPr algn="just"/>
            <a:r>
              <a:rPr lang="es-ES" altLang="de-DE" sz="900"/>
              <a:t>La nueva norma europea armonizada de producto EN 16034 se aplicará a nivel nacional por los organismos de normalización nacionales.</a:t>
            </a:r>
          </a:p>
          <a:p>
            <a:pPr algn="just"/>
            <a:r>
              <a:rPr lang="es-ES" altLang="de-DE" sz="900"/>
              <a:t>Cualesquiera normas nacionales conflictivas y/o reglamentos nacionales deben ser retiradas a lo sumo cuando el periodo de coexistencia finalice. </a:t>
            </a:r>
          </a:p>
          <a:p>
            <a:pPr algn="just"/>
            <a:r>
              <a:rPr lang="es-ES" altLang="de-DE" sz="900"/>
              <a:t>Las ediciones nacionales de la norma reciben el código del organismo nacional como prefijo – por ejemplo, DIN EN 16034 en Alemania o UNI EN 16034 en Italia-.</a:t>
            </a:r>
          </a:p>
          <a:p>
            <a:pPr algn="just"/>
            <a:endParaRPr lang="es-ES" altLang="de-DE" sz="900"/>
          </a:p>
          <a:p>
            <a:pPr algn="just"/>
            <a:r>
              <a:rPr lang="es-ES" altLang="de-DE" sz="900"/>
              <a:t>Nota: Armonización significa en este contexto, unificación de los requisitos y métodos de ensayo, las normas de declaración de prestaciones del producto y el sistema de evaluación de conformidad a nivel europeo. </a:t>
            </a:r>
          </a:p>
        </p:txBody>
      </p:sp>
      <p:sp>
        <p:nvSpPr>
          <p:cNvPr id="18438" name="Rechteck 2"/>
          <p:cNvSpPr>
            <a:spLocks noChangeArrowheads="1"/>
          </p:cNvSpPr>
          <p:nvPr/>
        </p:nvSpPr>
        <p:spPr bwMode="auto">
          <a:xfrm>
            <a:off x="125413" y="4392613"/>
            <a:ext cx="3025775" cy="2211387"/>
          </a:xfrm>
          <a:prstGeom prst="rect">
            <a:avLst/>
          </a:prstGeom>
          <a:noFill/>
          <a:ln w="9525">
            <a:noFill/>
            <a:miter lim="800000"/>
            <a:headEnd/>
            <a:tailEnd/>
          </a:ln>
        </p:spPr>
        <p:txBody>
          <a:bodyPr/>
          <a:lstStyle/>
          <a:p>
            <a:r>
              <a:rPr lang="es-ES" altLang="de-DE" sz="900" b="1"/>
              <a:t>Marcado CE y período de  cumplimiento de coexistencia </a:t>
            </a:r>
          </a:p>
          <a:p>
            <a:endParaRPr lang="es-ES" altLang="de-DE" sz="900" b="1"/>
          </a:p>
          <a:p>
            <a:r>
              <a:rPr lang="es-ES" altLang="de-DE" sz="900"/>
              <a:t>El marcado CE para los productos afectados por la norma EN 16034 es obligatorio.</a:t>
            </a:r>
          </a:p>
          <a:p>
            <a:r>
              <a:rPr lang="es-ES" altLang="de-DE" sz="900"/>
              <a:t>Dentro del período de coexistencia los fabricantes pueden utilizar el sistema europeo (marcado CE) en caso de que se haya cumplido el procedimiento correcto o conservar el sistema nacional.</a:t>
            </a:r>
          </a:p>
          <a:p>
            <a:r>
              <a:rPr lang="es-ES" altLang="de-DE" sz="900"/>
              <a:t>Como ya se ha mencionado, ha sido publicado en el DOUE un período de coexistencia de 3 años.</a:t>
            </a:r>
            <a:endParaRPr lang="de-DE" altLang="de-DE" sz="900"/>
          </a:p>
        </p:txBody>
      </p:sp>
      <p:sp>
        <p:nvSpPr>
          <p:cNvPr id="18439" name="Foliennummernplatzhalter 1"/>
          <p:cNvSpPr>
            <a:spLocks noGrp="1"/>
          </p:cNvSpPr>
          <p:nvPr>
            <p:ph type="sldNum" sz="quarter" idx="12"/>
          </p:nvPr>
        </p:nvSpPr>
        <p:spPr>
          <a:noFill/>
          <a:ln>
            <a:miter lim="800000"/>
            <a:headEnd/>
            <a:tailEnd/>
          </a:ln>
        </p:spPr>
        <p:txBody>
          <a:bodyPr/>
          <a:lstStyle/>
          <a:p>
            <a:r>
              <a:rPr lang="de-DE" altLang="de-DE" sz="1000" smtClean="0">
                <a:latin typeface="Arial" charset="0"/>
              </a:rPr>
              <a:t>5</a:t>
            </a:r>
          </a:p>
        </p:txBody>
      </p:sp>
      <p:sp>
        <p:nvSpPr>
          <p:cNvPr id="18440" name="Datumsplatzhalter 2"/>
          <p:cNvSpPr>
            <a:spLocks noGrp="1"/>
          </p:cNvSpPr>
          <p:nvPr>
            <p:ph type="dt" sz="quarter" idx="10"/>
          </p:nvPr>
        </p:nvSpPr>
        <p:spPr>
          <a:noFill/>
          <a:ln>
            <a:miter lim="800000"/>
            <a:headEnd/>
            <a:tailEnd/>
          </a:ln>
        </p:spPr>
        <p:txBody>
          <a:bodyPr/>
          <a:lstStyle/>
          <a:p>
            <a:r>
              <a:rPr lang="de-DE" altLang="de-DE" sz="1000" smtClean="0">
                <a:latin typeface="Arial" charset="0"/>
              </a:rPr>
              <a:t>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unten 1"/>
          <p:cNvSpPr/>
          <p:nvPr/>
        </p:nvSpPr>
        <p:spPr>
          <a:xfrm>
            <a:off x="1206500" y="1179513"/>
            <a:ext cx="719138" cy="2822575"/>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1"/>
              </a:solidFill>
            </a:endParaRPr>
          </a:p>
        </p:txBody>
      </p:sp>
      <p:sp>
        <p:nvSpPr>
          <p:cNvPr id="19458" name="Rechteck 13"/>
          <p:cNvSpPr>
            <a:spLocks noChangeArrowheads="1"/>
          </p:cNvSpPr>
          <p:nvPr/>
        </p:nvSpPr>
        <p:spPr bwMode="auto">
          <a:xfrm>
            <a:off x="196850" y="360363"/>
            <a:ext cx="3025775" cy="725487"/>
          </a:xfrm>
          <a:prstGeom prst="rect">
            <a:avLst/>
          </a:prstGeom>
          <a:noFill/>
          <a:ln w="9525">
            <a:noFill/>
            <a:miter lim="800000"/>
            <a:headEnd/>
            <a:tailEnd/>
          </a:ln>
        </p:spPr>
        <p:txBody>
          <a:bodyPr/>
          <a:lstStyle/>
          <a:p>
            <a:r>
              <a:rPr lang="es-ES" altLang="de-DE" sz="900" b="1"/>
              <a:t>Declaración de producto final</a:t>
            </a:r>
          </a:p>
          <a:p>
            <a:endParaRPr lang="es-ES" altLang="de-DE" sz="900" b="1"/>
          </a:p>
          <a:p>
            <a:r>
              <a:rPr lang="es-ES" altLang="de-DE" sz="900"/>
              <a:t>El producto recibe su marcado CE sólo al final del proceso de diseño y control, que consiste en:</a:t>
            </a:r>
            <a:endParaRPr lang="de-DE" altLang="de-DE" sz="900"/>
          </a:p>
        </p:txBody>
      </p:sp>
      <p:sp>
        <p:nvSpPr>
          <p:cNvPr id="19459" name="Rechteck 4"/>
          <p:cNvSpPr>
            <a:spLocks noChangeArrowheads="1"/>
          </p:cNvSpPr>
          <p:nvPr/>
        </p:nvSpPr>
        <p:spPr bwMode="auto">
          <a:xfrm>
            <a:off x="3654425" y="4608513"/>
            <a:ext cx="3024188" cy="2332037"/>
          </a:xfrm>
          <a:prstGeom prst="rect">
            <a:avLst/>
          </a:prstGeom>
          <a:noFill/>
          <a:ln w="9525">
            <a:noFill/>
            <a:miter lim="800000"/>
            <a:headEnd/>
            <a:tailEnd/>
          </a:ln>
        </p:spPr>
        <p:txBody>
          <a:bodyPr/>
          <a:lstStyle/>
          <a:p>
            <a:pPr algn="just"/>
            <a:r>
              <a:rPr lang="es-ES" sz="900" b="1" i="1"/>
              <a:t>Organización notificada y</a:t>
            </a:r>
            <a:r>
              <a:rPr lang="es-ES" sz="900" i="1"/>
              <a:t> </a:t>
            </a:r>
            <a:r>
              <a:rPr lang="en-US" altLang="de-DE" sz="900" b="1"/>
              <a:t> NANDO</a:t>
            </a:r>
          </a:p>
          <a:p>
            <a:pPr algn="just"/>
            <a:endParaRPr lang="en-US" altLang="de-DE" sz="900"/>
          </a:p>
          <a:p>
            <a:r>
              <a:rPr lang="es-ES" altLang="de-DE" sz="900" i="1"/>
              <a:t>Los Organismos de Certificación de Producto Notificado por la Unión Europea son los responsables de los procesos de verificación y control, como se describe en la norma EN 16034. Estos organismos son notificados para la norma EN 16034 sobre la base de su experiencia y conocimiento de productos con características de resistencia al fuego y/o control humo. </a:t>
            </a:r>
          </a:p>
          <a:p>
            <a:r>
              <a:rPr lang="es-ES" altLang="de-DE" sz="900" i="1"/>
              <a:t>El sistema de información NANDO (Nuevo enfoque de Organizaciones Notificadas y Designadas) publica las organizaciones notificadas de certificación de producto, así como las organizaciones notificadas de ensayo y las organizaciones notificadas para la vigilancia  que hayan sido  notificadas para  las normas de productos europeas armonizadas.</a:t>
            </a:r>
            <a:endParaRPr lang="de-DE" altLang="de-DE" sz="900" i="1"/>
          </a:p>
        </p:txBody>
      </p:sp>
      <p:sp>
        <p:nvSpPr>
          <p:cNvPr id="19460" name="Rechteck 5"/>
          <p:cNvSpPr>
            <a:spLocks noChangeArrowheads="1"/>
          </p:cNvSpPr>
          <p:nvPr/>
        </p:nvSpPr>
        <p:spPr bwMode="auto">
          <a:xfrm>
            <a:off x="3654425" y="517525"/>
            <a:ext cx="3024188" cy="1047750"/>
          </a:xfrm>
          <a:prstGeom prst="rect">
            <a:avLst/>
          </a:prstGeom>
          <a:noFill/>
          <a:ln w="9525">
            <a:noFill/>
            <a:miter lim="800000"/>
            <a:headEnd/>
            <a:tailEnd/>
          </a:ln>
        </p:spPr>
        <p:txBody>
          <a:bodyPr>
            <a:spAutoFit/>
          </a:bodyPr>
          <a:lstStyle/>
          <a:p>
            <a:pPr algn="just"/>
            <a:r>
              <a:rPr lang="es-ES" altLang="de-DE" sz="900"/>
              <a:t>El organismo notificado de certificación del producto evalúa durante el ensayo inicial de tipo (EIT)), incluidos los requisitos del ensayo de resistencia al fuego (EN 1634-1) y de control de humo (EN 1634-3), la conformidad de la puerta con la norma EN 16034, incluyendo todos sus componentes.</a:t>
            </a:r>
            <a:endParaRPr lang="de-DE" altLang="de-DE" sz="900"/>
          </a:p>
          <a:p>
            <a:r>
              <a:rPr lang="en-US" altLang="de-DE" sz="900"/>
              <a:t> </a:t>
            </a:r>
            <a:endParaRPr lang="de-DE" altLang="de-DE" sz="900"/>
          </a:p>
        </p:txBody>
      </p:sp>
      <p:sp>
        <p:nvSpPr>
          <p:cNvPr id="3" name="Rechteck 2"/>
          <p:cNvSpPr/>
          <p:nvPr/>
        </p:nvSpPr>
        <p:spPr>
          <a:xfrm>
            <a:off x="3869105" y="1523589"/>
            <a:ext cx="2521748" cy="2851393"/>
          </a:xfrm>
          <a:prstGeom prst="rect">
            <a:avLst/>
          </a:prstGeom>
          <a:solidFill>
            <a:schemeClr val="bg1">
              <a:lumMod val="95000"/>
            </a:schemeClr>
          </a:solidFill>
          <a:ln w="0">
            <a:noFill/>
            <a:prstDash val="sysDash"/>
          </a:ln>
          <a:effectLst>
            <a:outerShdw blurRad="444500" dist="254000" dir="648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altLang="de-DE" sz="900" i="1">
                <a:solidFill>
                  <a:schemeClr val="tx1"/>
                </a:solidFill>
              </a:rPr>
              <a:t>EN 16034, apartado 3.1</a:t>
            </a:r>
          </a:p>
          <a:p>
            <a:pPr>
              <a:defRPr/>
            </a:pPr>
            <a:r>
              <a:rPr lang="es-ES" altLang="de-DE" sz="900" i="1">
                <a:solidFill>
                  <a:schemeClr val="tx1"/>
                </a:solidFill>
              </a:rPr>
              <a:t>puerta: </a:t>
            </a:r>
          </a:p>
          <a:p>
            <a:pPr>
              <a:defRPr/>
            </a:pPr>
            <a:endParaRPr lang="es-ES" altLang="de-DE" sz="900" i="1">
              <a:solidFill>
                <a:schemeClr val="tx1"/>
              </a:solidFill>
            </a:endParaRPr>
          </a:p>
          <a:p>
            <a:pPr>
              <a:defRPr/>
            </a:pPr>
            <a:r>
              <a:rPr lang="es-ES" altLang="de-DE" sz="900" i="1">
                <a:solidFill>
                  <a:schemeClr val="tx1"/>
                </a:solidFill>
              </a:rPr>
              <a:t>Puerta peatonal, industrial, comercial y/o de garaje, persiana enrollable o y/o cortinas de tejido maniobrables incluyendo marcos y guías, hoja u hojas de puerta, cortinas enrollables o plegables, etc., que se proporciona para dar una capacidad de resistencia al fuego y/o control de humo cuando se usan para el cierre de huecos</a:t>
            </a:r>
            <a:br>
              <a:rPr lang="es-ES" altLang="de-DE" sz="900" i="1">
                <a:solidFill>
                  <a:schemeClr val="tx1"/>
                </a:solidFill>
              </a:rPr>
            </a:br>
            <a:r>
              <a:rPr lang="es-ES" altLang="de-DE" sz="900" i="1">
                <a:solidFill>
                  <a:schemeClr val="tx1"/>
                </a:solidFill>
              </a:rPr>
              <a:t>permanentes en elementos de separación resistentes al fuego, incluyendo cualquier panel(es) lateral(es), de visión, de recubrimiento(s), montante(s) y/o acristalamiento junto con los herrajes para la </a:t>
            </a:r>
            <a:br>
              <a:rPr lang="es-ES" altLang="de-DE" sz="900" i="1">
                <a:solidFill>
                  <a:schemeClr val="tx1"/>
                </a:solidFill>
              </a:rPr>
            </a:br>
            <a:r>
              <a:rPr lang="es-ES" altLang="de-DE" sz="900" i="1">
                <a:solidFill>
                  <a:schemeClr val="tx1"/>
                </a:solidFill>
              </a:rPr>
              <a:t>edificación y cualquier sellado (para conseguir la resistencia al fuego y el control de humos), que forman el conjunto y cumplen </a:t>
            </a:r>
            <a:br>
              <a:rPr lang="es-ES" altLang="de-DE" sz="900" i="1">
                <a:solidFill>
                  <a:schemeClr val="tx1"/>
                </a:solidFill>
              </a:rPr>
            </a:br>
            <a:r>
              <a:rPr lang="es-ES" altLang="de-DE" sz="900" i="1">
                <a:solidFill>
                  <a:schemeClr val="tx1"/>
                </a:solidFill>
              </a:rPr>
              <a:t>las disposiciones de</a:t>
            </a:r>
            <a:r>
              <a:rPr lang="de-DE" altLang="de-DE" sz="900" i="1">
                <a:solidFill>
                  <a:schemeClr val="tx1"/>
                </a:solidFill>
              </a:rPr>
              <a:t> esta norma europea. </a:t>
            </a:r>
            <a:r>
              <a:rPr lang="en-US" altLang="de-DE" sz="900" i="1">
                <a:solidFill>
                  <a:schemeClr val="tx1"/>
                </a:solidFill>
              </a:rPr>
              <a:t>   </a:t>
            </a:r>
            <a:endParaRPr lang="de-DE" altLang="de-DE" sz="900" i="1">
              <a:solidFill>
                <a:schemeClr val="tx1"/>
              </a:solidFill>
            </a:endParaRPr>
          </a:p>
        </p:txBody>
      </p:sp>
      <p:pic>
        <p:nvPicPr>
          <p:cNvPr id="19464" name="Picture 2" descr="http://www.pressebox.de/attachment/295735/CE-Zeichen+EU.jpg"/>
          <p:cNvPicPr>
            <a:picLocks noChangeAspect="1" noChangeArrowheads="1"/>
          </p:cNvPicPr>
          <p:nvPr/>
        </p:nvPicPr>
        <p:blipFill>
          <a:blip r:embed="rId3"/>
          <a:srcRect/>
          <a:stretch>
            <a:fillRect/>
          </a:stretch>
        </p:blipFill>
        <p:spPr bwMode="auto">
          <a:xfrm>
            <a:off x="1173163" y="4002088"/>
            <a:ext cx="785812" cy="552450"/>
          </a:xfrm>
          <a:prstGeom prst="rect">
            <a:avLst/>
          </a:prstGeom>
          <a:noFill/>
          <a:ln w="9525">
            <a:noFill/>
            <a:miter lim="800000"/>
            <a:headEnd/>
            <a:tailEnd/>
          </a:ln>
        </p:spPr>
      </p:pic>
      <p:sp>
        <p:nvSpPr>
          <p:cNvPr id="19465" name="Rechteck 3"/>
          <p:cNvSpPr>
            <a:spLocks noChangeArrowheads="1"/>
          </p:cNvSpPr>
          <p:nvPr/>
        </p:nvSpPr>
        <p:spPr bwMode="auto">
          <a:xfrm>
            <a:off x="198438" y="2754313"/>
            <a:ext cx="3230562" cy="376237"/>
          </a:xfrm>
          <a:prstGeom prst="rect">
            <a:avLst/>
          </a:prstGeom>
          <a:solidFill>
            <a:schemeClr val="bg1"/>
          </a:solidFill>
          <a:ln w="9525">
            <a:solidFill>
              <a:schemeClr val="bg1"/>
            </a:solidFill>
            <a:miter lim="800000"/>
            <a:headEnd/>
            <a:tailEnd/>
          </a:ln>
        </p:spPr>
        <p:txBody>
          <a:bodyPr>
            <a:spAutoFit/>
          </a:bodyPr>
          <a:lstStyle/>
          <a:p>
            <a:r>
              <a:rPr lang="en-US" altLang="de-DE" sz="900"/>
              <a:t>- </a:t>
            </a:r>
            <a:r>
              <a:rPr lang="es-ES" altLang="de-DE" sz="900"/>
              <a:t>la trazabilidad del producto</a:t>
            </a:r>
            <a:r>
              <a:rPr lang="es-ES" altLang="de-DE"/>
              <a:t> </a:t>
            </a:r>
            <a:endParaRPr lang="de-DE" altLang="de-DE"/>
          </a:p>
        </p:txBody>
      </p:sp>
      <p:sp>
        <p:nvSpPr>
          <p:cNvPr id="19466" name="Rechteck 6"/>
          <p:cNvSpPr>
            <a:spLocks noChangeArrowheads="1"/>
          </p:cNvSpPr>
          <p:nvPr/>
        </p:nvSpPr>
        <p:spPr bwMode="auto">
          <a:xfrm>
            <a:off x="198438" y="1270000"/>
            <a:ext cx="3024187" cy="1047750"/>
          </a:xfrm>
          <a:prstGeom prst="rect">
            <a:avLst/>
          </a:prstGeom>
          <a:solidFill>
            <a:schemeClr val="bg1"/>
          </a:solidFill>
          <a:ln w="9525">
            <a:noFill/>
            <a:miter lim="800000"/>
            <a:headEnd/>
            <a:tailEnd/>
          </a:ln>
        </p:spPr>
        <p:txBody>
          <a:bodyPr>
            <a:spAutoFit/>
          </a:bodyPr>
          <a:lstStyle/>
          <a:p>
            <a:r>
              <a:rPr lang="en-US" altLang="de-DE" sz="900"/>
              <a:t>- </a:t>
            </a:r>
            <a:r>
              <a:rPr lang="es-ES" altLang="de-DE" sz="900"/>
              <a:t>certificación de productos, por ejemplo</a:t>
            </a:r>
            <a:r>
              <a:rPr lang="en-US" altLang="de-DE" sz="900"/>
              <a:t>.</a:t>
            </a:r>
            <a:endParaRPr lang="de-DE" altLang="de-DE" sz="900"/>
          </a:p>
          <a:p>
            <a:r>
              <a:rPr lang="en-US" altLang="de-DE" sz="900"/>
              <a:t> </a:t>
            </a:r>
            <a:endParaRPr lang="de-DE" altLang="de-DE" sz="900"/>
          </a:p>
          <a:p>
            <a:pPr lvl="1"/>
            <a:r>
              <a:rPr lang="es-ES" altLang="de-DE" sz="900"/>
              <a:t>- Ensayos iniciales de tipo (EIT))</a:t>
            </a:r>
          </a:p>
          <a:p>
            <a:pPr lvl="1">
              <a:buFontTx/>
              <a:buChar char="-"/>
            </a:pPr>
            <a:r>
              <a:rPr lang="es-ES" altLang="de-DE" sz="900"/>
              <a:t> Extensión de la aplicación de los resultados </a:t>
            </a:r>
            <a:br>
              <a:rPr lang="es-ES" altLang="de-DE" sz="900"/>
            </a:br>
            <a:r>
              <a:rPr lang="es-ES" altLang="de-DE" sz="900"/>
              <a:t>  de ensayo (EXAP)</a:t>
            </a:r>
            <a:br>
              <a:rPr lang="es-ES" altLang="de-DE" sz="900"/>
            </a:br>
            <a:r>
              <a:rPr lang="es-ES" altLang="de-DE" sz="900"/>
              <a:t>- Informe de clasificación </a:t>
            </a:r>
          </a:p>
          <a:p>
            <a:pPr lvl="2"/>
            <a:endParaRPr lang="es-ES" altLang="de-DE" sz="900"/>
          </a:p>
        </p:txBody>
      </p:sp>
      <p:sp>
        <p:nvSpPr>
          <p:cNvPr id="19467" name="Rechteck 7"/>
          <p:cNvSpPr>
            <a:spLocks noChangeArrowheads="1"/>
          </p:cNvSpPr>
          <p:nvPr/>
        </p:nvSpPr>
        <p:spPr bwMode="auto">
          <a:xfrm>
            <a:off x="198438" y="2390775"/>
            <a:ext cx="3294062" cy="228600"/>
          </a:xfrm>
          <a:prstGeom prst="rect">
            <a:avLst/>
          </a:prstGeom>
          <a:solidFill>
            <a:schemeClr val="bg1"/>
          </a:solidFill>
          <a:ln w="9525">
            <a:noFill/>
            <a:miter lim="800000"/>
            <a:headEnd/>
            <a:tailEnd/>
          </a:ln>
        </p:spPr>
        <p:txBody>
          <a:bodyPr>
            <a:spAutoFit/>
          </a:bodyPr>
          <a:lstStyle/>
          <a:p>
            <a:r>
              <a:rPr lang="en-US" altLang="de-DE" sz="900"/>
              <a:t>- Control </a:t>
            </a:r>
            <a:r>
              <a:rPr lang="es-ES" altLang="de-DE" sz="900"/>
              <a:t>de producción en fábrica</a:t>
            </a:r>
            <a:r>
              <a:rPr lang="en-US" altLang="de-DE" sz="900"/>
              <a:t> (CPF)</a:t>
            </a:r>
            <a:endParaRPr lang="de-DE" altLang="de-DE" sz="900"/>
          </a:p>
        </p:txBody>
      </p:sp>
      <p:sp>
        <p:nvSpPr>
          <p:cNvPr id="11" name="Rechteck 10"/>
          <p:cNvSpPr/>
          <p:nvPr/>
        </p:nvSpPr>
        <p:spPr>
          <a:xfrm>
            <a:off x="198165" y="4656334"/>
            <a:ext cx="3024188" cy="1477328"/>
          </a:xfrm>
          <a:prstGeom prst="rect">
            <a:avLst/>
          </a:prstGeom>
          <a:solidFill>
            <a:schemeClr val="bg1">
              <a:lumMod val="95000"/>
            </a:schemeClr>
          </a:solidFill>
          <a:ln w="0">
            <a:noFill/>
            <a:prstDash val="sysDash"/>
          </a:ln>
          <a:effectLst>
            <a:outerShdw blurRad="444500" dist="254000" dir="648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spAutoFit/>
          </a:bodyPr>
          <a:lstStyle/>
          <a:p>
            <a:pPr>
              <a:defRPr/>
            </a:pPr>
            <a:r>
              <a:rPr lang="es-ES" sz="900" i="1" dirty="0">
                <a:solidFill>
                  <a:schemeClr val="tx1"/>
                </a:solidFill>
              </a:rPr>
              <a:t>NANDO (Nuevo enfoque de Organizaciones notificadas y designadas) Sistema de Información.</a:t>
            </a:r>
          </a:p>
          <a:p>
            <a:pPr>
              <a:defRPr/>
            </a:pPr>
            <a:r>
              <a:rPr lang="es-ES" sz="900" i="1" dirty="0">
                <a:solidFill>
                  <a:schemeClr val="tx1"/>
                </a:solidFill>
              </a:rPr>
              <a:t>La notificación es un acto por el que un Estado miembro informa a la Comisión y a los demás Estados miembros de que un organismo, que cumple los requisitos pertinentes, ha sido designado para llevar a cabo la evaluación de conformidad de acuerdo con la directiva. La notificación de los organismos notificados y su retirada son responsabilidad del Estado miembro notificante.</a:t>
            </a:r>
            <a:endParaRPr lang="en-US" sz="900" i="1" dirty="0">
              <a:solidFill>
                <a:schemeClr val="tx1"/>
              </a:solidFill>
            </a:endParaRPr>
          </a:p>
        </p:txBody>
      </p:sp>
      <p:sp>
        <p:nvSpPr>
          <p:cNvPr id="19471" name="Rechteck 8"/>
          <p:cNvSpPr>
            <a:spLocks noChangeArrowheads="1"/>
          </p:cNvSpPr>
          <p:nvPr/>
        </p:nvSpPr>
        <p:spPr bwMode="auto">
          <a:xfrm>
            <a:off x="1506538" y="6483350"/>
            <a:ext cx="1716087" cy="646113"/>
          </a:xfrm>
          <a:prstGeom prst="rect">
            <a:avLst/>
          </a:prstGeom>
          <a:noFill/>
          <a:ln w="9525">
            <a:noFill/>
            <a:miter lim="800000"/>
            <a:headEnd/>
            <a:tailEnd/>
          </a:ln>
        </p:spPr>
        <p:txBody>
          <a:bodyPr>
            <a:spAutoFit/>
          </a:bodyPr>
          <a:lstStyle/>
          <a:p>
            <a:r>
              <a:rPr lang="en-US" altLang="de-DE" sz="1200">
                <a:hlinkClick r:id="rId4"/>
              </a:rPr>
              <a:t>http://ec.europa.eu/enterprise/newapproach/nando/index.cfm</a:t>
            </a:r>
            <a:endParaRPr lang="de-DE" altLang="de-DE" sz="1200"/>
          </a:p>
        </p:txBody>
      </p:sp>
      <p:sp>
        <p:nvSpPr>
          <p:cNvPr id="19472" name="Foliennummernplatzhalter 9"/>
          <p:cNvSpPr>
            <a:spLocks noGrp="1"/>
          </p:cNvSpPr>
          <p:nvPr>
            <p:ph type="sldNum" sz="quarter" idx="12"/>
          </p:nvPr>
        </p:nvSpPr>
        <p:spPr>
          <a:noFill/>
          <a:ln>
            <a:miter lim="800000"/>
            <a:headEnd/>
            <a:tailEnd/>
          </a:ln>
        </p:spPr>
        <p:txBody>
          <a:bodyPr/>
          <a:lstStyle/>
          <a:p>
            <a:r>
              <a:rPr lang="de-DE" altLang="de-DE" sz="1000" smtClean="0">
                <a:latin typeface="Arial" charset="0"/>
              </a:rPr>
              <a:t>7</a:t>
            </a:r>
          </a:p>
        </p:txBody>
      </p:sp>
      <p:sp>
        <p:nvSpPr>
          <p:cNvPr id="19473" name="Datumsplatzhalter 11"/>
          <p:cNvSpPr>
            <a:spLocks noGrp="1"/>
          </p:cNvSpPr>
          <p:nvPr>
            <p:ph type="dt" sz="quarter" idx="10"/>
          </p:nvPr>
        </p:nvSpPr>
        <p:spPr>
          <a:noFill/>
          <a:ln>
            <a:miter lim="800000"/>
            <a:headEnd/>
            <a:tailEnd/>
          </a:ln>
        </p:spPr>
        <p:txBody>
          <a:bodyPr/>
          <a:lstStyle/>
          <a:p>
            <a:r>
              <a:rPr lang="de-DE" altLang="de-DE" sz="1000" smtClean="0">
                <a:latin typeface="Arial" charset="0"/>
              </a:rPr>
              <a:t>6</a:t>
            </a:r>
            <a:endParaRPr lang="de-DE" altLang="de-DE" smtClean="0">
              <a:latin typeface="Arial" charset="0"/>
            </a:endParaRPr>
          </a:p>
        </p:txBody>
      </p:sp>
      <p:pic>
        <p:nvPicPr>
          <p:cNvPr id="19474" name="Picture 3" descr="M:\_Termine\15-06-15 EDSF GA u. WG Paris\WG F+S\qr_code_without_logo.jpg"/>
          <p:cNvPicPr>
            <a:picLocks noChangeAspect="1" noChangeArrowheads="1"/>
          </p:cNvPicPr>
          <p:nvPr/>
        </p:nvPicPr>
        <p:blipFill>
          <a:blip r:embed="rId5"/>
          <a:srcRect/>
          <a:stretch>
            <a:fillRect/>
          </a:stretch>
        </p:blipFill>
        <p:spPr bwMode="auto">
          <a:xfrm>
            <a:off x="485775" y="6337300"/>
            <a:ext cx="1006475" cy="1006475"/>
          </a:xfrm>
          <a:prstGeom prst="rect">
            <a:avLst/>
          </a:prstGeom>
          <a:noFill/>
          <a:ln w="9525">
            <a:noFill/>
            <a:miter lim="800000"/>
            <a:headEnd/>
            <a:tailEnd/>
          </a:ln>
        </p:spPr>
      </p:pic>
      <p:sp>
        <p:nvSpPr>
          <p:cNvPr id="19475" name="Rechteck 7"/>
          <p:cNvSpPr>
            <a:spLocks noChangeArrowheads="1"/>
          </p:cNvSpPr>
          <p:nvPr/>
        </p:nvSpPr>
        <p:spPr bwMode="auto">
          <a:xfrm>
            <a:off x="198438" y="3290888"/>
            <a:ext cx="3294062" cy="228600"/>
          </a:xfrm>
          <a:prstGeom prst="rect">
            <a:avLst/>
          </a:prstGeom>
          <a:solidFill>
            <a:schemeClr val="bg1"/>
          </a:solidFill>
          <a:ln w="9525">
            <a:noFill/>
            <a:miter lim="800000"/>
            <a:headEnd/>
            <a:tailEnd/>
          </a:ln>
        </p:spPr>
        <p:txBody>
          <a:bodyPr>
            <a:spAutoFit/>
          </a:bodyPr>
          <a:lstStyle/>
          <a:p>
            <a:r>
              <a:rPr lang="en-US" altLang="de-DE" sz="900"/>
              <a:t>- </a:t>
            </a:r>
            <a:r>
              <a:rPr lang="es-ES" altLang="de-DE" sz="900"/>
              <a:t>certificado de constancia de</a:t>
            </a:r>
            <a:r>
              <a:rPr lang="es-ES" altLang="de-DE" sz="900">
                <a:solidFill>
                  <a:srgbClr val="FF0000"/>
                </a:solidFill>
              </a:rPr>
              <a:t> </a:t>
            </a:r>
            <a:r>
              <a:rPr lang="es-ES" altLang="de-DE" sz="900"/>
              <a:t>prestaciones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3"/>
          <p:cNvSpPr>
            <a:spLocks noChangeArrowheads="1"/>
          </p:cNvSpPr>
          <p:nvPr/>
        </p:nvSpPr>
        <p:spPr bwMode="auto">
          <a:xfrm>
            <a:off x="198438" y="100013"/>
            <a:ext cx="3135312" cy="1866900"/>
          </a:xfrm>
          <a:prstGeom prst="rect">
            <a:avLst/>
          </a:prstGeom>
          <a:noFill/>
          <a:ln w="9525">
            <a:noFill/>
            <a:miter lim="800000"/>
            <a:headEnd/>
            <a:tailEnd/>
          </a:ln>
        </p:spPr>
        <p:txBody>
          <a:bodyPr>
            <a:spAutoFit/>
          </a:bodyPr>
          <a:lstStyle/>
          <a:p>
            <a:pPr algn="just"/>
            <a:r>
              <a:rPr lang="es-ES" altLang="de-DE" sz="900" b="1" i="1"/>
              <a:t>Clasificaciones de fuego y humo relevantes</a:t>
            </a:r>
          </a:p>
          <a:p>
            <a:r>
              <a:rPr lang="es-ES" altLang="de-DE" sz="900" i="1"/>
              <a:t>La serie de normas EN 1350-..  especifica el procedimiento para la clasificación de los productos de acuerdo a las siguientes características de prestación:</a:t>
            </a:r>
            <a:endParaRPr lang="es-ES" altLang="de-DE" sz="900" b="1" i="1"/>
          </a:p>
          <a:p>
            <a:r>
              <a:rPr lang="es-ES" altLang="de-DE" sz="900" b="1" i="1"/>
              <a:t>E</a:t>
            </a:r>
            <a:r>
              <a:rPr lang="de-DE" altLang="de-DE" sz="900" b="1" i="1"/>
              <a:t>      </a:t>
            </a:r>
            <a:r>
              <a:rPr lang="es-ES" altLang="de-DE" sz="900" b="1" i="1"/>
              <a:t>Integridad</a:t>
            </a:r>
          </a:p>
          <a:p>
            <a:r>
              <a:rPr lang="es-ES" altLang="de-DE" sz="900" b="1" i="1"/>
              <a:t>I       Aislamiento térmico </a:t>
            </a:r>
          </a:p>
          <a:p>
            <a:r>
              <a:rPr lang="es-ES" altLang="de-DE" sz="900" b="1" i="1"/>
              <a:t>W     Radiación</a:t>
            </a:r>
          </a:p>
          <a:p>
            <a:r>
              <a:rPr lang="es-ES" altLang="de-DE" sz="900" b="1" i="1"/>
              <a:t>C     Cierre automático </a:t>
            </a:r>
          </a:p>
          <a:p>
            <a:r>
              <a:rPr lang="es-ES" altLang="de-DE" sz="900" b="1" i="1"/>
              <a:t>S     Estanquidad ante el humo</a:t>
            </a:r>
            <a:endParaRPr lang="es-ES" altLang="de-DE" sz="900" i="1"/>
          </a:p>
          <a:p>
            <a:r>
              <a:rPr lang="es-ES" altLang="de-DE" sz="900" i="1"/>
              <a:t> </a:t>
            </a:r>
          </a:p>
          <a:p>
            <a:r>
              <a:rPr lang="es-ES" altLang="de-DE" sz="900" i="1"/>
              <a:t>Este informe de clasificación sustituirá todos los documentos nacionales de homologación y certificación actuales.</a:t>
            </a:r>
            <a:r>
              <a:rPr lang="es-ES" altLang="de-DE" sz="900"/>
              <a:t> </a:t>
            </a:r>
            <a:endParaRPr lang="de-DE" altLang="de-DE" sz="900"/>
          </a:p>
        </p:txBody>
      </p:sp>
      <p:sp>
        <p:nvSpPr>
          <p:cNvPr id="21506" name="Rectangle 1"/>
          <p:cNvSpPr>
            <a:spLocks noChangeArrowheads="1"/>
          </p:cNvSpPr>
          <p:nvPr/>
        </p:nvSpPr>
        <p:spPr bwMode="auto">
          <a:xfrm>
            <a:off x="198438" y="2081213"/>
            <a:ext cx="3060700" cy="1730375"/>
          </a:xfrm>
          <a:prstGeom prst="rect">
            <a:avLst/>
          </a:prstGeom>
          <a:noFill/>
          <a:ln w="9525">
            <a:noFill/>
            <a:miter lim="800000"/>
            <a:headEnd/>
            <a:tailEnd/>
          </a:ln>
        </p:spPr>
        <p:txBody>
          <a:bodyPr>
            <a:spAutoFit/>
          </a:bodyPr>
          <a:lstStyle/>
          <a:p>
            <a:pPr algn="just"/>
            <a:r>
              <a:rPr lang="es-ES" altLang="de-DE" sz="900" b="1"/>
              <a:t>Campo de aplicación extendido [EXAP]</a:t>
            </a:r>
          </a:p>
          <a:p>
            <a:pPr algn="just"/>
            <a:r>
              <a:rPr lang="es-ES" altLang="de-DE" sz="900"/>
              <a:t>El informe EXAP acorde a la EN 15269-series define las variaciones permitidas de los productos (ej. extensión de dimensiones, intercambiabilidad de materiales, herrajes de la puerta, detalles constructivos, …) de las muestras ensayadas. Las normas detalladas para cada selección de apropiada de material están definidas en la parte pertinente de la EN 15269-series.</a:t>
            </a:r>
          </a:p>
          <a:p>
            <a:pPr algn="just"/>
            <a:endParaRPr lang="es-ES" altLang="de-DE" sz="900"/>
          </a:p>
          <a:p>
            <a:pPr algn="just"/>
            <a:r>
              <a:rPr lang="es-ES" altLang="de-DE" sz="900"/>
              <a:t>Actualmente, las siguientes EXAPs están disponibles o en preparación según la fecha de impresión de las reglas generales:</a:t>
            </a:r>
          </a:p>
        </p:txBody>
      </p:sp>
      <p:sp>
        <p:nvSpPr>
          <p:cNvPr id="21507" name="Rechteck 2"/>
          <p:cNvSpPr>
            <a:spLocks noChangeArrowheads="1"/>
          </p:cNvSpPr>
          <p:nvPr/>
        </p:nvSpPr>
        <p:spPr bwMode="auto">
          <a:xfrm>
            <a:off x="3654425" y="360363"/>
            <a:ext cx="3024188" cy="1730375"/>
          </a:xfrm>
          <a:prstGeom prst="rect">
            <a:avLst/>
          </a:prstGeom>
          <a:noFill/>
          <a:ln w="9525">
            <a:noFill/>
            <a:miter lim="800000"/>
            <a:headEnd/>
            <a:tailEnd/>
          </a:ln>
        </p:spPr>
        <p:txBody>
          <a:bodyPr>
            <a:spAutoFit/>
          </a:bodyPr>
          <a:lstStyle/>
          <a:p>
            <a:r>
              <a:rPr lang="es-ES" altLang="de-DE" sz="900" b="1"/>
              <a:t>Control de producción en fábrica</a:t>
            </a:r>
          </a:p>
          <a:p>
            <a:r>
              <a:rPr lang="es-ES" altLang="de-DE" sz="900"/>
              <a:t>El control de producción en fábrica (CPF) es una parte elemental del sistema para alcance el marcado CE según la norma EN 16034. Se garantiza la reproducibilidad y la conformidad del producto con la muestra ensayada.</a:t>
            </a:r>
          </a:p>
          <a:p>
            <a:r>
              <a:rPr lang="es-ES" altLang="de-DE" sz="900"/>
              <a:t> </a:t>
            </a:r>
          </a:p>
          <a:p>
            <a:r>
              <a:rPr lang="es-ES" altLang="de-DE" sz="900"/>
              <a:t>La norma requiere un nivel de seguridad determinado (Evaluación y verificación de la constancia de las prestaciones  - EVCP) puertas peatonales, industriales, comerciales, de garajes y ventanas practicables con características de resistencia al fuego y/o control humo.</a:t>
            </a:r>
            <a:endParaRPr lang="de-DE" altLang="de-DE" sz="900"/>
          </a:p>
        </p:txBody>
      </p:sp>
      <p:sp>
        <p:nvSpPr>
          <p:cNvPr id="21508" name="Rechteck 3"/>
          <p:cNvSpPr>
            <a:spLocks noChangeArrowheads="1"/>
          </p:cNvSpPr>
          <p:nvPr/>
        </p:nvSpPr>
        <p:spPr bwMode="auto">
          <a:xfrm>
            <a:off x="3654425" y="2376488"/>
            <a:ext cx="3024188" cy="3416300"/>
          </a:xfrm>
          <a:prstGeom prst="rect">
            <a:avLst/>
          </a:prstGeom>
          <a:noFill/>
          <a:ln w="9525">
            <a:noFill/>
            <a:miter lim="800000"/>
            <a:headEnd/>
            <a:tailEnd/>
          </a:ln>
        </p:spPr>
        <p:txBody>
          <a:bodyPr>
            <a:spAutoFit/>
          </a:bodyPr>
          <a:lstStyle/>
          <a:p>
            <a:r>
              <a:rPr lang="es-ES" altLang="de-DE" sz="900" b="1" i="1"/>
              <a:t>Tareas del fabricante y Tareas del organismo notificado de certificación del producto</a:t>
            </a:r>
            <a:r>
              <a:rPr lang="es-ES" altLang="de-DE" sz="900" b="1"/>
              <a:t> </a:t>
            </a:r>
          </a:p>
          <a:p>
            <a:r>
              <a:rPr lang="es-ES" altLang="de-DE" sz="900"/>
              <a:t>Productos con características de resistencia al fuego y/o control de humo se aplica el sistema 1 para la evaluación y verificación de la constancia de sus prestaciones. Este nivel de seguridad requiere la división de responsabilidades entre el fabricante y el organismo notificado de la siguiente manera:</a:t>
            </a:r>
          </a:p>
          <a:p>
            <a:r>
              <a:rPr lang="es-ES" altLang="de-DE" sz="900"/>
              <a:t>El fabricante es responsable de:  </a:t>
            </a:r>
          </a:p>
          <a:p>
            <a:pPr>
              <a:buFontTx/>
              <a:buChar char="•"/>
            </a:pPr>
            <a:r>
              <a:rPr lang="es-ES" altLang="de-DE" sz="900"/>
              <a:t>el control de producción en fábrica (CPF), </a:t>
            </a:r>
          </a:p>
          <a:p>
            <a:pPr>
              <a:buFontTx/>
              <a:buChar char="•"/>
            </a:pPr>
            <a:r>
              <a:rPr lang="es-ES" altLang="de-DE" sz="900"/>
              <a:t>ensayos adicionales de muestras tomadas en la   fábrica por el fabricante, de conformidad con un plan de ensayos determinado (según CPF)</a:t>
            </a:r>
            <a:br>
              <a:rPr lang="es-ES" altLang="de-DE" sz="900"/>
            </a:br>
            <a:r>
              <a:rPr lang="es-ES" altLang="de-DE" sz="900"/>
              <a:t> </a:t>
            </a:r>
          </a:p>
          <a:p>
            <a:r>
              <a:rPr lang="es-ES" altLang="de-DE" sz="900"/>
              <a:t>El organismo de certificación de producto notificado es responsable de:</a:t>
            </a:r>
          </a:p>
          <a:p>
            <a:pPr>
              <a:buFontTx/>
              <a:buChar char="•"/>
            </a:pPr>
            <a:r>
              <a:rPr lang="es-ES" altLang="de-DE" sz="900"/>
              <a:t>la determinación del producto tipo sobre la base de ensayos de tipo (incluido el muestreo), cálculos de tipo, valores tabulados o documentación descriptiva del producto,</a:t>
            </a:r>
          </a:p>
          <a:p>
            <a:pPr>
              <a:buFontTx/>
              <a:buChar char="•"/>
            </a:pPr>
            <a:r>
              <a:rPr lang="es-ES" altLang="de-DE" sz="900"/>
              <a:t>la inspección inicial de la planta de producción y del control de producción en fábrica, </a:t>
            </a:r>
          </a:p>
          <a:p>
            <a:pPr>
              <a:buFontTx/>
              <a:buChar char="•"/>
            </a:pPr>
            <a:r>
              <a:rPr lang="es-ES" altLang="de-DE" sz="900"/>
              <a:t>la vigilancia, evaluación y supervisión permanentes del control de producción en fábrica. </a:t>
            </a:r>
            <a:endParaRPr lang="de-DE" altLang="de-DE" sz="900"/>
          </a:p>
        </p:txBody>
      </p:sp>
      <p:sp>
        <p:nvSpPr>
          <p:cNvPr id="3" name="Rechteck 2"/>
          <p:cNvSpPr/>
          <p:nvPr/>
        </p:nvSpPr>
        <p:spPr>
          <a:xfrm>
            <a:off x="1998365" y="864592"/>
            <a:ext cx="1232050" cy="307777"/>
          </a:xfrm>
          <a:prstGeom prst="rect">
            <a:avLst/>
          </a:prstGeom>
          <a:solidFill>
            <a:schemeClr val="bg1">
              <a:lumMod val="95000"/>
            </a:schemeClr>
          </a:solidFill>
          <a:ln w="0">
            <a:noFill/>
            <a:prstDash val="sysDash"/>
          </a:ln>
          <a:effectLst>
            <a:outerShdw blurRad="444500" dist="254000" dir="648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spAutoFit/>
          </a:bodyPr>
          <a:lstStyle/>
          <a:p>
            <a:pPr>
              <a:defRPr/>
            </a:pPr>
            <a:r>
              <a:rPr lang="de-DE" sz="1400" i="1" dirty="0"/>
              <a:t>EI</a:t>
            </a:r>
            <a:r>
              <a:rPr lang="de-DE" sz="1400" i="1" baseline="-25000" dirty="0"/>
              <a:t>2</a:t>
            </a:r>
            <a:r>
              <a:rPr lang="de-DE" sz="1400" i="1" dirty="0"/>
              <a:t> 30-C1 S</a:t>
            </a:r>
            <a:r>
              <a:rPr lang="de-DE" sz="1400" i="1" baseline="-25000" dirty="0"/>
              <a:t>a</a:t>
            </a:r>
          </a:p>
        </p:txBody>
      </p:sp>
      <p:graphicFrame>
        <p:nvGraphicFramePr>
          <p:cNvPr id="10" name="Tabelle 9"/>
          <p:cNvGraphicFramePr>
            <a:graphicFrameLocks noGrp="1"/>
          </p:cNvGraphicFramePr>
          <p:nvPr/>
        </p:nvGraphicFramePr>
        <p:xfrm>
          <a:off x="153160" y="4104952"/>
          <a:ext cx="3195356" cy="2637075"/>
        </p:xfrm>
        <a:graphic>
          <a:graphicData uri="http://schemas.openxmlformats.org/drawingml/2006/table">
            <a:tbl>
              <a:tblPr firstRow="1" firstCol="1" bandRow="1">
                <a:tableStyleId>{69C7853C-536D-4A76-A0AE-DD22124D55A5}</a:tableStyleId>
              </a:tblPr>
              <a:tblGrid>
                <a:gridCol w="900100"/>
                <a:gridCol w="2295256"/>
              </a:tblGrid>
              <a:tr h="299684">
                <a:tc>
                  <a:txBody>
                    <a:bodyPr/>
                    <a:lstStyle/>
                    <a:p>
                      <a:pPr marL="87313" lvl="0" indent="0" algn="l">
                        <a:spcAft>
                          <a:spcPts val="0"/>
                        </a:spcAft>
                      </a:pPr>
                      <a:r>
                        <a:rPr lang="en-US" sz="900" spc="-5" baseline="0" dirty="0" smtClean="0">
                          <a:solidFill>
                            <a:schemeClr val="tx1"/>
                          </a:solidFill>
                          <a:effectLst/>
                        </a:rPr>
                        <a:t>Norma</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l">
                        <a:spcAft>
                          <a:spcPts val="0"/>
                        </a:spcAft>
                      </a:pPr>
                      <a:r>
                        <a:rPr lang="en-US" sz="900" spc="-5" dirty="0" err="1" smtClean="0">
                          <a:solidFill>
                            <a:schemeClr val="tx1"/>
                          </a:solidFill>
                          <a:effectLst/>
                        </a:rPr>
                        <a:t>Descripción</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0" lvl="0" indent="87313" algn="l">
                        <a:spcAft>
                          <a:spcPts val="0"/>
                        </a:spcAft>
                      </a:pPr>
                      <a:r>
                        <a:rPr lang="en-US" sz="900" spc="-5" dirty="0">
                          <a:effectLst/>
                        </a:rPr>
                        <a:t>EN 15269-1</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err="1" smtClean="0">
                          <a:solidFill>
                            <a:schemeClr val="tx1"/>
                          </a:solidFill>
                          <a:latin typeface="Arial" charset="0"/>
                          <a:ea typeface="+mn-ea"/>
                          <a:cs typeface="+mn-cs"/>
                        </a:rPr>
                        <a:t>Requisitos</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generales</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EN 15269-2</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de </a:t>
                      </a:r>
                      <a:r>
                        <a:rPr lang="en-US" altLang="de-DE" sz="900" kern="1200" dirty="0" err="1" smtClean="0">
                          <a:solidFill>
                            <a:schemeClr val="tx1"/>
                          </a:solidFill>
                          <a:latin typeface="Arial" charset="0"/>
                          <a:ea typeface="+mn-ea"/>
                          <a:cs typeface="+mn-cs"/>
                        </a:rPr>
                        <a:t>acero</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abisagradas</a:t>
                      </a:r>
                      <a:r>
                        <a:rPr lang="en-US" altLang="de-DE" sz="900" kern="1200" dirty="0" smtClean="0">
                          <a:solidFill>
                            <a:schemeClr val="tx1"/>
                          </a:solidFill>
                          <a:latin typeface="Arial" charset="0"/>
                          <a:ea typeface="+mn-ea"/>
                          <a:cs typeface="+mn-cs"/>
                        </a:rPr>
                        <a:t> y </a:t>
                      </a:r>
                      <a:r>
                        <a:rPr lang="en-US" altLang="de-DE" sz="900" kern="1200" dirty="0" err="1" smtClean="0">
                          <a:solidFill>
                            <a:schemeClr val="tx1"/>
                          </a:solidFill>
                          <a:latin typeface="Arial" charset="0"/>
                          <a:ea typeface="+mn-ea"/>
                          <a:cs typeface="+mn-cs"/>
                        </a:rPr>
                        <a:t>pivotantes</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446">
                <a:tc>
                  <a:txBody>
                    <a:bodyPr/>
                    <a:lstStyle/>
                    <a:p>
                      <a:pPr marL="228600" lvl="0" indent="-141288" algn="l">
                        <a:spcAft>
                          <a:spcPts val="0"/>
                        </a:spcAft>
                      </a:pPr>
                      <a:r>
                        <a:rPr lang="en-US" sz="900" spc="-5" dirty="0">
                          <a:effectLst/>
                        </a:rPr>
                        <a:t>EN 15269-3</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a:t>
                      </a:r>
                      <a:r>
                        <a:rPr lang="en-US" altLang="de-DE" sz="900" kern="1200" dirty="0" err="1" smtClean="0">
                          <a:solidFill>
                            <a:schemeClr val="tx1"/>
                          </a:solidFill>
                          <a:latin typeface="Arial" charset="0"/>
                          <a:ea typeface="+mn-ea"/>
                          <a:cs typeface="+mn-cs"/>
                        </a:rPr>
                        <a:t>abisagradas</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pivotantes</a:t>
                      </a:r>
                      <a:r>
                        <a:rPr lang="en-US" altLang="de-DE" sz="900" kern="1200" dirty="0" smtClean="0">
                          <a:solidFill>
                            <a:schemeClr val="tx1"/>
                          </a:solidFill>
                          <a:latin typeface="Arial" charset="0"/>
                          <a:ea typeface="+mn-ea"/>
                          <a:cs typeface="+mn-cs"/>
                        </a:rPr>
                        <a:t> de </a:t>
                      </a:r>
                      <a:r>
                        <a:rPr lang="en-US" altLang="de-DE" sz="900" kern="1200" dirty="0" err="1" smtClean="0">
                          <a:solidFill>
                            <a:schemeClr val="tx1"/>
                          </a:solidFill>
                          <a:latin typeface="Arial" charset="0"/>
                          <a:ea typeface="+mn-ea"/>
                          <a:cs typeface="+mn-cs"/>
                        </a:rPr>
                        <a:t>madera</a:t>
                      </a:r>
                      <a:endParaRPr lang="en-US" altLang="de-DE" sz="900" kern="1200" dirty="0" smtClean="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prEN 15269-4</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defTabSz="914400" rtl="0" eaLnBrk="1" latinLnBrk="0" hangingPunct="1">
                        <a:spcAft>
                          <a:spcPts val="0"/>
                        </a:spcAft>
                      </a:pPr>
                      <a:r>
                        <a:rPr lang="en-US" altLang="de-DE" sz="900" kern="1200" dirty="0" smtClean="0">
                          <a:solidFill>
                            <a:schemeClr val="tx1"/>
                          </a:solidFill>
                          <a:latin typeface="Arial" charset="0"/>
                          <a:ea typeface="+mn-ea"/>
                          <a:cs typeface="+mn-cs"/>
                        </a:rPr>
                        <a:t>Puertas </a:t>
                      </a:r>
                      <a:r>
                        <a:rPr lang="en-US" altLang="de-DE" sz="900" kern="1200" dirty="0" err="1" smtClean="0">
                          <a:solidFill>
                            <a:schemeClr val="tx1"/>
                          </a:solidFill>
                          <a:latin typeface="Arial" charset="0"/>
                          <a:ea typeface="+mn-ea"/>
                          <a:cs typeface="+mn-cs"/>
                        </a:rPr>
                        <a:t>vidriadas</a:t>
                      </a:r>
                      <a:r>
                        <a:rPr lang="en-US" altLang="de-DE" sz="900" kern="1200" dirty="0" smtClean="0">
                          <a:solidFill>
                            <a:schemeClr val="tx1"/>
                          </a:solidFill>
                          <a:latin typeface="Arial" charset="0"/>
                          <a:ea typeface="+mn-ea"/>
                          <a:cs typeface="+mn-cs"/>
                        </a:rPr>
                        <a:t> (en </a:t>
                      </a:r>
                      <a:r>
                        <a:rPr lang="en-US" altLang="de-DE" sz="900" kern="1200" dirty="0" err="1" smtClean="0">
                          <a:solidFill>
                            <a:schemeClr val="tx1"/>
                          </a:solidFill>
                          <a:latin typeface="Arial" charset="0"/>
                          <a:ea typeface="+mn-ea"/>
                          <a:cs typeface="+mn-cs"/>
                        </a:rPr>
                        <a:t>proyecto</a:t>
                      </a:r>
                      <a:r>
                        <a:rPr lang="en-US" altLang="de-DE" sz="900" kern="1200" dirty="0" smtClean="0">
                          <a:solidFill>
                            <a:schemeClr val="tx1"/>
                          </a:solidFill>
                          <a:latin typeface="Arial" charset="0"/>
                          <a:ea typeface="+mn-ea"/>
                          <a:cs typeface="+mn-cs"/>
                        </a:rPr>
                        <a:t>)</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prEN 15269-5</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a:t>
                      </a:r>
                      <a:r>
                        <a:rPr lang="en-US" altLang="de-DE" sz="900" kern="1200" dirty="0" err="1" smtClean="0">
                          <a:solidFill>
                            <a:schemeClr val="tx1"/>
                          </a:solidFill>
                          <a:latin typeface="Arial" charset="0"/>
                          <a:ea typeface="+mn-ea"/>
                          <a:cs typeface="+mn-cs"/>
                        </a:rPr>
                        <a:t>vidriadas</a:t>
                      </a:r>
                      <a:r>
                        <a:rPr lang="en-US" altLang="de-DE" sz="900" kern="1200" dirty="0" smtClean="0">
                          <a:solidFill>
                            <a:schemeClr val="tx1"/>
                          </a:solidFill>
                          <a:latin typeface="Arial" charset="0"/>
                          <a:ea typeface="+mn-ea"/>
                          <a:cs typeface="+mn-cs"/>
                        </a:rPr>
                        <a:t> con </a:t>
                      </a:r>
                      <a:r>
                        <a:rPr lang="en-US" altLang="de-DE" sz="900" kern="1200" dirty="0" err="1" smtClean="0">
                          <a:solidFill>
                            <a:schemeClr val="tx1"/>
                          </a:solidFill>
                          <a:latin typeface="Arial" charset="0"/>
                          <a:ea typeface="+mn-ea"/>
                          <a:cs typeface="+mn-cs"/>
                        </a:rPr>
                        <a:t>marcos</a:t>
                      </a:r>
                      <a:r>
                        <a:rPr lang="en-US" altLang="de-DE" sz="900" kern="1200" dirty="0" smtClean="0">
                          <a:solidFill>
                            <a:schemeClr val="tx1"/>
                          </a:solidFill>
                          <a:latin typeface="Arial" charset="0"/>
                          <a:ea typeface="+mn-ea"/>
                          <a:cs typeface="+mn-cs"/>
                        </a:rPr>
                        <a:t> de </a:t>
                      </a:r>
                      <a:r>
                        <a:rPr lang="en-US" altLang="de-DE" sz="900" kern="1200" dirty="0" err="1" smtClean="0">
                          <a:solidFill>
                            <a:schemeClr val="tx1"/>
                          </a:solidFill>
                          <a:latin typeface="Arial" charset="0"/>
                          <a:ea typeface="+mn-ea"/>
                          <a:cs typeface="+mn-cs"/>
                        </a:rPr>
                        <a:t>acero</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095">
                <a:tc>
                  <a:txBody>
                    <a:bodyPr/>
                    <a:lstStyle/>
                    <a:p>
                      <a:pPr marL="228600" lvl="0" indent="-141288" algn="l">
                        <a:spcAft>
                          <a:spcPts val="0"/>
                        </a:spcAft>
                      </a:pPr>
                      <a:r>
                        <a:rPr lang="en-US" sz="900" spc="-5" dirty="0">
                          <a:effectLst/>
                        </a:rPr>
                        <a:t>prEN 15269-6</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a:t>
                      </a:r>
                      <a:r>
                        <a:rPr lang="en-US" altLang="de-DE" sz="900" kern="1200" dirty="0" err="1" smtClean="0">
                          <a:solidFill>
                            <a:schemeClr val="tx1"/>
                          </a:solidFill>
                          <a:latin typeface="Arial" charset="0"/>
                          <a:ea typeface="+mn-ea"/>
                          <a:cs typeface="+mn-cs"/>
                        </a:rPr>
                        <a:t>correderas</a:t>
                      </a:r>
                      <a:r>
                        <a:rPr lang="en-US" altLang="de-DE" sz="900" kern="1200" dirty="0" smtClean="0">
                          <a:solidFill>
                            <a:schemeClr val="tx1"/>
                          </a:solidFill>
                          <a:latin typeface="Arial" charset="0"/>
                          <a:ea typeface="+mn-ea"/>
                          <a:cs typeface="+mn-cs"/>
                        </a:rPr>
                        <a:t> de </a:t>
                      </a:r>
                      <a:r>
                        <a:rPr lang="en-US" altLang="de-DE" sz="900" kern="1200" dirty="0" err="1" smtClean="0">
                          <a:solidFill>
                            <a:schemeClr val="tx1"/>
                          </a:solidFill>
                          <a:latin typeface="Arial" charset="0"/>
                          <a:ea typeface="+mn-ea"/>
                          <a:cs typeface="+mn-cs"/>
                        </a:rPr>
                        <a:t>madera</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EN 15269-7</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a:t>
                      </a:r>
                      <a:r>
                        <a:rPr lang="en-US" altLang="de-DE" sz="900" kern="1200" dirty="0" err="1" smtClean="0">
                          <a:solidFill>
                            <a:schemeClr val="tx1"/>
                          </a:solidFill>
                          <a:latin typeface="Arial" charset="0"/>
                          <a:ea typeface="+mn-ea"/>
                          <a:cs typeface="+mn-cs"/>
                        </a:rPr>
                        <a:t>deslizantes</a:t>
                      </a:r>
                      <a:r>
                        <a:rPr lang="en-US" altLang="de-DE" sz="900" kern="1200" dirty="0" smtClean="0">
                          <a:solidFill>
                            <a:schemeClr val="tx1"/>
                          </a:solidFill>
                          <a:latin typeface="Arial" charset="0"/>
                          <a:ea typeface="+mn-ea"/>
                          <a:cs typeface="+mn-cs"/>
                        </a:rPr>
                        <a:t> de </a:t>
                      </a:r>
                      <a:r>
                        <a:rPr lang="en-US" altLang="de-DE" sz="900" kern="1200" dirty="0" err="1" smtClean="0">
                          <a:solidFill>
                            <a:schemeClr val="tx1"/>
                          </a:solidFill>
                          <a:latin typeface="Arial" charset="0"/>
                          <a:ea typeface="+mn-ea"/>
                          <a:cs typeface="+mn-cs"/>
                        </a:rPr>
                        <a:t>acero</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prEN 15269-8</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de </a:t>
                      </a:r>
                      <a:r>
                        <a:rPr lang="en-US" altLang="de-DE" sz="900" kern="1200" dirty="0" err="1" smtClean="0">
                          <a:solidFill>
                            <a:schemeClr val="tx1"/>
                          </a:solidFill>
                          <a:latin typeface="Arial" charset="0"/>
                          <a:ea typeface="+mn-ea"/>
                          <a:cs typeface="+mn-cs"/>
                        </a:rPr>
                        <a:t>madera</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plegables</a:t>
                      </a:r>
                      <a:r>
                        <a:rPr lang="en-US" altLang="de-DE" sz="900" kern="1200" dirty="0" smtClean="0">
                          <a:solidFill>
                            <a:schemeClr val="tx1"/>
                          </a:solidFill>
                          <a:latin typeface="Arial" charset="0"/>
                          <a:ea typeface="+mn-ea"/>
                          <a:cs typeface="+mn-cs"/>
                        </a:rPr>
                        <a:t> (en </a:t>
                      </a:r>
                      <a:r>
                        <a:rPr lang="en-US" altLang="de-DE" sz="900" kern="1200" dirty="0" err="1" smtClean="0">
                          <a:solidFill>
                            <a:schemeClr val="tx1"/>
                          </a:solidFill>
                          <a:latin typeface="Arial" charset="0"/>
                          <a:ea typeface="+mn-ea"/>
                          <a:cs typeface="+mn-cs"/>
                        </a:rPr>
                        <a:t>proyecto</a:t>
                      </a:r>
                      <a:r>
                        <a:rPr lang="en-US" altLang="de-DE" sz="900" kern="1200" dirty="0" smtClean="0">
                          <a:solidFill>
                            <a:schemeClr val="tx1"/>
                          </a:solidFill>
                          <a:latin typeface="Arial" charset="0"/>
                          <a:ea typeface="+mn-ea"/>
                          <a:cs typeface="+mn-cs"/>
                        </a:rPr>
                        <a:t>)</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prEN 15269-9</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de </a:t>
                      </a:r>
                      <a:r>
                        <a:rPr lang="en-US" altLang="de-DE" sz="900" kern="1200" dirty="0" err="1" smtClean="0">
                          <a:solidFill>
                            <a:schemeClr val="tx1"/>
                          </a:solidFill>
                          <a:latin typeface="Arial" charset="0"/>
                          <a:ea typeface="+mn-ea"/>
                          <a:cs typeface="+mn-cs"/>
                        </a:rPr>
                        <a:t>acero</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plegables</a:t>
                      </a:r>
                      <a:r>
                        <a:rPr lang="en-US" altLang="de-DE" sz="900" kern="1200" dirty="0" smtClean="0">
                          <a:solidFill>
                            <a:schemeClr val="tx1"/>
                          </a:solidFill>
                          <a:latin typeface="Arial" charset="0"/>
                          <a:ea typeface="+mn-ea"/>
                          <a:cs typeface="+mn-cs"/>
                        </a:rPr>
                        <a:t> (en </a:t>
                      </a:r>
                      <a:r>
                        <a:rPr lang="en-US" altLang="de-DE" sz="900" kern="1200" dirty="0" err="1" smtClean="0">
                          <a:solidFill>
                            <a:schemeClr val="tx1"/>
                          </a:solidFill>
                          <a:latin typeface="Arial" charset="0"/>
                          <a:ea typeface="+mn-ea"/>
                          <a:cs typeface="+mn-cs"/>
                        </a:rPr>
                        <a:t>proyecto</a:t>
                      </a:r>
                      <a:r>
                        <a:rPr lang="en-US" altLang="de-DE" sz="900" kern="1200" dirty="0" smtClean="0">
                          <a:solidFill>
                            <a:schemeClr val="tx1"/>
                          </a:solidFill>
                          <a:latin typeface="Arial" charset="0"/>
                          <a:ea typeface="+mn-ea"/>
                          <a:cs typeface="+mn-cs"/>
                        </a:rPr>
                        <a:t>)</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EN 15269-10</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defTabSz="914400" rtl="0" eaLnBrk="1" latinLnBrk="0" hangingPunct="1">
                        <a:spcAft>
                          <a:spcPts val="0"/>
                        </a:spcAft>
                      </a:pPr>
                      <a:r>
                        <a:rPr lang="en-US" altLang="de-DE" sz="900" kern="1200" dirty="0" err="1" smtClean="0">
                          <a:solidFill>
                            <a:schemeClr val="tx1"/>
                          </a:solidFill>
                          <a:latin typeface="Arial" charset="0"/>
                          <a:ea typeface="+mn-ea"/>
                          <a:cs typeface="+mn-cs"/>
                        </a:rPr>
                        <a:t>Persianas</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enrollables</a:t>
                      </a:r>
                      <a:r>
                        <a:rPr lang="en-US" altLang="de-DE" sz="900" kern="1200" dirty="0" smtClean="0">
                          <a:solidFill>
                            <a:schemeClr val="tx1"/>
                          </a:solidFill>
                          <a:latin typeface="Arial" charset="0"/>
                          <a:ea typeface="+mn-ea"/>
                          <a:cs typeface="+mn-cs"/>
                        </a:rPr>
                        <a:t> de </a:t>
                      </a:r>
                      <a:r>
                        <a:rPr lang="en-US" altLang="de-DE" sz="900" kern="1200" dirty="0" err="1" smtClean="0">
                          <a:solidFill>
                            <a:schemeClr val="tx1"/>
                          </a:solidFill>
                          <a:latin typeface="Arial" charset="0"/>
                          <a:ea typeface="+mn-ea"/>
                          <a:cs typeface="+mn-cs"/>
                        </a:rPr>
                        <a:t>acero</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a:effectLst/>
                        </a:rPr>
                        <a:t>prEN 15269-11</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defTabSz="914400" rtl="0" eaLnBrk="1" latinLnBrk="0" hangingPunct="1">
                        <a:spcAft>
                          <a:spcPts val="0"/>
                        </a:spcAft>
                      </a:pPr>
                      <a:r>
                        <a:rPr lang="en-US" altLang="de-DE" sz="900" kern="1200" dirty="0" err="1" smtClean="0">
                          <a:solidFill>
                            <a:schemeClr val="tx1"/>
                          </a:solidFill>
                          <a:latin typeface="Arial" charset="0"/>
                          <a:ea typeface="+mn-ea"/>
                          <a:cs typeface="+mn-cs"/>
                        </a:rPr>
                        <a:t>Muros</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cortina</a:t>
                      </a:r>
                      <a:r>
                        <a:rPr lang="en-US" altLang="de-DE" sz="900" kern="1200" dirty="0" smtClean="0">
                          <a:solidFill>
                            <a:schemeClr val="tx1"/>
                          </a:solidFill>
                          <a:latin typeface="Arial" charset="0"/>
                          <a:ea typeface="+mn-ea"/>
                          <a:cs typeface="+mn-cs"/>
                        </a:rPr>
                        <a:t> </a:t>
                      </a:r>
                      <a:r>
                        <a:rPr lang="en-US" altLang="de-DE" sz="900" kern="1200" dirty="0" err="1" smtClean="0">
                          <a:solidFill>
                            <a:schemeClr val="tx1"/>
                          </a:solidFill>
                          <a:latin typeface="Arial" charset="0"/>
                          <a:ea typeface="+mn-ea"/>
                          <a:cs typeface="+mn-cs"/>
                        </a:rPr>
                        <a:t>manipulables</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985">
                <a:tc>
                  <a:txBody>
                    <a:bodyPr/>
                    <a:lstStyle/>
                    <a:p>
                      <a:pPr marL="228600" lvl="0" indent="-141288" algn="l">
                        <a:spcAft>
                          <a:spcPts val="0"/>
                        </a:spcAft>
                      </a:pPr>
                      <a:r>
                        <a:rPr lang="en-US" sz="900" spc="-5" dirty="0" smtClean="0">
                          <a:effectLst/>
                        </a:rPr>
                        <a:t>EN </a:t>
                      </a:r>
                      <a:r>
                        <a:rPr lang="en-US" sz="900" spc="-5" dirty="0">
                          <a:effectLst/>
                        </a:rPr>
                        <a:t>15269-20</a:t>
                      </a:r>
                      <a:endParaRPr lang="de-DE" sz="9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41288" algn="l">
                        <a:spcAft>
                          <a:spcPts val="0"/>
                        </a:spcAft>
                      </a:pPr>
                      <a:r>
                        <a:rPr lang="en-US" altLang="de-DE" sz="900" kern="1200" dirty="0" smtClean="0">
                          <a:solidFill>
                            <a:schemeClr val="tx1"/>
                          </a:solidFill>
                          <a:latin typeface="Arial" charset="0"/>
                          <a:ea typeface="+mn-ea"/>
                          <a:cs typeface="+mn-cs"/>
                        </a:rPr>
                        <a:t>Puertas de control de </a:t>
                      </a:r>
                      <a:r>
                        <a:rPr lang="en-US" altLang="de-DE" sz="900" kern="1200" dirty="0" err="1" smtClean="0">
                          <a:solidFill>
                            <a:schemeClr val="tx1"/>
                          </a:solidFill>
                          <a:latin typeface="Arial" charset="0"/>
                          <a:ea typeface="+mn-ea"/>
                          <a:cs typeface="+mn-cs"/>
                        </a:rPr>
                        <a:t>humos</a:t>
                      </a:r>
                      <a:endParaRPr lang="de-DE" altLang="de-DE" sz="900" kern="1200" dirty="0">
                        <a:solidFill>
                          <a:schemeClr val="tx1"/>
                        </a:solidFill>
                        <a:latin typeface="Arial"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13" name="Datumsplatzhalter 10"/>
          <p:cNvSpPr>
            <a:spLocks noGrp="1"/>
          </p:cNvSpPr>
          <p:nvPr>
            <p:ph type="dt" sz="quarter" idx="10"/>
          </p:nvPr>
        </p:nvSpPr>
        <p:spPr>
          <a:noFill/>
          <a:ln>
            <a:miter lim="800000"/>
            <a:headEnd/>
            <a:tailEnd/>
          </a:ln>
        </p:spPr>
        <p:txBody>
          <a:bodyPr/>
          <a:lstStyle/>
          <a:p>
            <a:r>
              <a:rPr lang="de-DE" altLang="de-DE" sz="1000" smtClean="0">
                <a:latin typeface="Arial" charset="0"/>
              </a:rPr>
              <a:t>8</a:t>
            </a:r>
          </a:p>
        </p:txBody>
      </p:sp>
      <p:sp>
        <p:nvSpPr>
          <p:cNvPr id="21514" name="Foliennummernplatzhalter 12"/>
          <p:cNvSpPr>
            <a:spLocks noGrp="1"/>
          </p:cNvSpPr>
          <p:nvPr>
            <p:ph type="sldNum" sz="quarter" idx="12"/>
          </p:nvPr>
        </p:nvSpPr>
        <p:spPr>
          <a:noFill/>
          <a:ln>
            <a:miter lim="800000"/>
            <a:headEnd/>
            <a:tailEnd/>
          </a:ln>
        </p:spPr>
        <p:txBody>
          <a:bodyPr/>
          <a:lstStyle/>
          <a:p>
            <a:r>
              <a:rPr lang="de-DE" altLang="de-DE" sz="1000" smtClean="0">
                <a:latin typeface="Arial" charset="0"/>
              </a:rPr>
              <a:t>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3"/>
          <a:srcRect l="28893" t="13217" r="48959" b="8034"/>
          <a:stretch>
            <a:fillRect/>
          </a:stretch>
        </p:blipFill>
        <p:spPr bwMode="auto">
          <a:xfrm>
            <a:off x="558800" y="2079625"/>
            <a:ext cx="2654300" cy="5310188"/>
          </a:xfrm>
          <a:prstGeom prst="rect">
            <a:avLst/>
          </a:prstGeom>
          <a:noFill/>
          <a:ln w="9525">
            <a:noFill/>
            <a:miter lim="800000"/>
            <a:headEnd/>
            <a:tailEnd/>
          </a:ln>
        </p:spPr>
      </p:pic>
      <p:sp>
        <p:nvSpPr>
          <p:cNvPr id="22530" name="Rechteck 2"/>
          <p:cNvSpPr>
            <a:spLocks noChangeArrowheads="1"/>
          </p:cNvSpPr>
          <p:nvPr/>
        </p:nvSpPr>
        <p:spPr bwMode="auto">
          <a:xfrm>
            <a:off x="198438" y="360363"/>
            <a:ext cx="3024187" cy="1457325"/>
          </a:xfrm>
          <a:prstGeom prst="rect">
            <a:avLst/>
          </a:prstGeom>
          <a:noFill/>
          <a:ln w="9525">
            <a:noFill/>
            <a:miter lim="800000"/>
            <a:headEnd/>
            <a:tailEnd/>
          </a:ln>
        </p:spPr>
        <p:txBody>
          <a:bodyPr>
            <a:spAutoFit/>
          </a:bodyPr>
          <a:lstStyle/>
          <a:p>
            <a:r>
              <a:rPr lang="es-ES" altLang="de-DE" sz="900" b="1"/>
              <a:t>Trazabilidad y vigilancia de mercado</a:t>
            </a:r>
          </a:p>
          <a:p>
            <a:r>
              <a:rPr lang="es-ES" altLang="de-DE" sz="900"/>
              <a:t>La vigilancia del mercado es una parte esencial de la RPC (y de la EN 16034, que será armonizadas conforme a la RPC). Protege al usuario final / cliente de productos no conformes. </a:t>
            </a:r>
          </a:p>
          <a:p>
            <a:r>
              <a:rPr lang="es-ES" altLang="de-DE" sz="900"/>
              <a:t>En base a la exigencia de la trazabilidad de los productos y controlada por los organismos autorizados específicamente, la vigilancia del mercado permite finalmente la retirada o la retirada para modificación de  productos no conforme del mercado. </a:t>
            </a:r>
            <a:endParaRPr lang="de-DE" altLang="de-DE" sz="900"/>
          </a:p>
        </p:txBody>
      </p:sp>
      <p:sp>
        <p:nvSpPr>
          <p:cNvPr id="22531" name="Rechteck 3"/>
          <p:cNvSpPr>
            <a:spLocks noChangeArrowheads="1"/>
          </p:cNvSpPr>
          <p:nvPr/>
        </p:nvSpPr>
        <p:spPr bwMode="auto">
          <a:xfrm>
            <a:off x="3654425" y="360363"/>
            <a:ext cx="3024188" cy="3095625"/>
          </a:xfrm>
          <a:prstGeom prst="rect">
            <a:avLst/>
          </a:prstGeom>
          <a:noFill/>
          <a:ln w="9525">
            <a:noFill/>
            <a:miter lim="800000"/>
            <a:headEnd/>
            <a:tailEnd/>
          </a:ln>
        </p:spPr>
        <p:txBody>
          <a:bodyPr>
            <a:spAutoFit/>
          </a:bodyPr>
          <a:lstStyle/>
          <a:p>
            <a:r>
              <a:rPr lang="es-ES" altLang="de-DE" sz="900" b="1"/>
              <a:t>Declaración de prestaciones </a:t>
            </a:r>
            <a:endParaRPr lang="es-ES" altLang="de-DE" sz="900" b="1" i="1"/>
          </a:p>
          <a:p>
            <a:r>
              <a:rPr lang="es-ES" altLang="de-DE" sz="900" b="1" i="1"/>
              <a:t/>
            </a:r>
            <a:br>
              <a:rPr lang="es-ES" altLang="de-DE" sz="900" b="1" i="1"/>
            </a:br>
            <a:r>
              <a:rPr lang="es-ES" altLang="de-DE" sz="900"/>
              <a:t>La EN 16034 requiere la emisión de una  Declaración de prestaciones (DdP), a la cual debe tener acceso cada receptor del producto. </a:t>
            </a:r>
          </a:p>
          <a:p>
            <a:r>
              <a:rPr lang="es-ES" altLang="de-DE" sz="900"/>
              <a:t>La DdP expresa las prestaciones del producto en relación con sus características esenciales como requerido por la EN 16034. </a:t>
            </a:r>
          </a:p>
          <a:p>
            <a:r>
              <a:rPr lang="es-ES" altLang="de-DE" sz="900"/>
              <a:t>Es necesario que el fabricante declare, al menos, la prestación de una de las característica. Para las demás características  se podrá emitir una Declaración “vacía”, es decir, poniendo “NPD” en todas las filas de las prestaciones de la tabla.</a:t>
            </a:r>
          </a:p>
          <a:p>
            <a:r>
              <a:rPr lang="es-ES" altLang="de-DE" sz="900"/>
              <a:t>La DdP se facilitará, ya sea en papel o por vía electrónica en la lengua o lenguas que exija cada Estado Miembro en el que se comercialice el producto.</a:t>
            </a:r>
            <a:br>
              <a:rPr lang="es-ES" altLang="de-DE" sz="900"/>
            </a:br>
            <a:endParaRPr lang="es-ES" altLang="de-DE" sz="900"/>
          </a:p>
          <a:p>
            <a:r>
              <a:rPr lang="es-ES" altLang="de-DE" sz="900"/>
              <a:t>Si la puerta cortafuego es motorizada, cae también bajo la Directiva de Máquinas (MD) y una declaración adicional de conformidad (según la MD) es necesaria.</a:t>
            </a:r>
            <a:br>
              <a:rPr lang="es-ES" altLang="de-DE" sz="900"/>
            </a:br>
            <a:r>
              <a:rPr lang="es-ES" altLang="de-DE" sz="900" b="1"/>
              <a:t/>
            </a:r>
            <a:br>
              <a:rPr lang="es-ES" altLang="de-DE" sz="900" b="1"/>
            </a:br>
            <a:endParaRPr lang="de-DE" altLang="de-DE" sz="900" b="1"/>
          </a:p>
        </p:txBody>
      </p:sp>
      <p:sp>
        <p:nvSpPr>
          <p:cNvPr id="22532" name="Rechteck 1"/>
          <p:cNvSpPr>
            <a:spLocks noChangeArrowheads="1"/>
          </p:cNvSpPr>
          <p:nvPr/>
        </p:nvSpPr>
        <p:spPr bwMode="auto">
          <a:xfrm>
            <a:off x="3654425" y="3168650"/>
            <a:ext cx="3024188" cy="2276475"/>
          </a:xfrm>
          <a:prstGeom prst="rect">
            <a:avLst/>
          </a:prstGeom>
          <a:noFill/>
          <a:ln w="9525">
            <a:noFill/>
            <a:miter lim="800000"/>
            <a:headEnd/>
            <a:tailEnd/>
          </a:ln>
        </p:spPr>
        <p:txBody>
          <a:bodyPr>
            <a:spAutoFit/>
          </a:bodyPr>
          <a:lstStyle/>
          <a:p>
            <a:r>
              <a:rPr lang="es-ES" altLang="de-DE" sz="900"/>
              <a:t>La declaración de prestaciones para productos con características de resistencia al fuego y/o control humo debe incluir, en particular, la siguiente información:</a:t>
            </a:r>
          </a:p>
          <a:p>
            <a:pPr>
              <a:buFontTx/>
              <a:buChar char="•"/>
            </a:pPr>
            <a:r>
              <a:rPr lang="es-ES" altLang="de-DE" sz="900"/>
              <a:t>la referencia del producto tipo a la que hace referencia la declaración de prestaciones;</a:t>
            </a:r>
          </a:p>
          <a:p>
            <a:pPr>
              <a:buFontTx/>
              <a:buChar char="•"/>
            </a:pPr>
            <a:r>
              <a:rPr lang="es-ES" altLang="de-DE" sz="900"/>
              <a:t>el sistema o sistemas de evaluación y verificación de constancia de las prestaciones del producto de construcción, “EVCP 1” </a:t>
            </a:r>
          </a:p>
          <a:p>
            <a:pPr>
              <a:buFontTx/>
              <a:buChar char="•"/>
            </a:pPr>
            <a:r>
              <a:rPr lang="es-ES" altLang="de-DE" sz="900"/>
              <a:t>el número de referencia y la fecha de emisión de la norma armonizada usada para la evaluación de cada característica esencial, EN 16034</a:t>
            </a:r>
          </a:p>
          <a:p>
            <a:pPr>
              <a:buFontTx/>
              <a:buChar char="•"/>
            </a:pPr>
            <a:r>
              <a:rPr lang="es-ES" altLang="de-DE" sz="900"/>
              <a:t>el uso o usos previstos para el producto de construcción</a:t>
            </a:r>
          </a:p>
          <a:p>
            <a:pPr>
              <a:buFontTx/>
              <a:buChar char="•"/>
            </a:pPr>
            <a:r>
              <a:rPr lang="es-ES" altLang="de-DE" sz="900"/>
              <a:t>la lista de características esenciales, como se determina en la especificación técnica armonizada para el uso o usos previstos declarados</a:t>
            </a:r>
            <a:endParaRPr lang="de-DE" altLang="de-DE" sz="900"/>
          </a:p>
        </p:txBody>
      </p:sp>
      <p:sp>
        <p:nvSpPr>
          <p:cNvPr id="2" name="Textfeld 1"/>
          <p:cNvSpPr txBox="1"/>
          <p:nvPr/>
        </p:nvSpPr>
        <p:spPr>
          <a:xfrm>
            <a:off x="944563" y="3340100"/>
            <a:ext cx="1755775" cy="188913"/>
          </a:xfrm>
          <a:prstGeom prst="rect">
            <a:avLst/>
          </a:prstGeom>
          <a:solidFill>
            <a:schemeClr val="bg1"/>
          </a:solidFill>
        </p:spPr>
        <p:txBody>
          <a:bodyPr>
            <a:spAutoFit/>
          </a:bodyPr>
          <a:lstStyle/>
          <a:p>
            <a:pPr algn="ctr">
              <a:lnSpc>
                <a:spcPct val="50000"/>
              </a:lnSpc>
              <a:defRPr/>
            </a:pPr>
            <a:r>
              <a:rPr lang="de-DE" sz="1050" b="1" dirty="0">
                <a:latin typeface="+mn-lt"/>
                <a:cs typeface="Times New Roman" panose="02020603050405020304" pitchFamily="18" charset="0"/>
              </a:rPr>
              <a:t>DoP-Nr. 12345</a:t>
            </a:r>
          </a:p>
        </p:txBody>
      </p:sp>
      <p:sp>
        <p:nvSpPr>
          <p:cNvPr id="7" name="Textfeld 6"/>
          <p:cNvSpPr txBox="1"/>
          <p:nvPr/>
        </p:nvSpPr>
        <p:spPr>
          <a:xfrm>
            <a:off x="981075" y="3924300"/>
            <a:ext cx="1692275" cy="177800"/>
          </a:xfrm>
          <a:prstGeom prst="rect">
            <a:avLst/>
          </a:prstGeom>
          <a:solidFill>
            <a:schemeClr val="bg1"/>
          </a:solidFill>
        </p:spPr>
        <p:txBody>
          <a:bodyPr>
            <a:spAutoFit/>
          </a:bodyPr>
          <a:lstStyle/>
          <a:p>
            <a:pPr algn="ctr">
              <a:lnSpc>
                <a:spcPct val="50000"/>
              </a:lnSpc>
              <a:defRPr/>
            </a:pPr>
            <a:r>
              <a:rPr lang="de-DE" sz="900" b="1" dirty="0" err="1">
                <a:latin typeface="+mn-lt"/>
                <a:cs typeface="Times New Roman" panose="02020603050405020304" pitchFamily="18" charset="0"/>
              </a:rPr>
              <a:t>Product</a:t>
            </a:r>
            <a:r>
              <a:rPr lang="de-DE" sz="900" b="1" dirty="0">
                <a:latin typeface="+mn-lt"/>
                <a:cs typeface="Times New Roman" panose="02020603050405020304" pitchFamily="18" charset="0"/>
              </a:rPr>
              <a:t> type</a:t>
            </a:r>
            <a:r>
              <a:rPr lang="de-DE" sz="1100" b="1" dirty="0">
                <a:latin typeface="+mn-lt"/>
                <a:cs typeface="Times New Roman" panose="02020603050405020304" pitchFamily="18" charset="0"/>
              </a:rPr>
              <a:t> ABC</a:t>
            </a:r>
          </a:p>
        </p:txBody>
      </p:sp>
      <p:sp>
        <p:nvSpPr>
          <p:cNvPr id="22535" name="Textfeld 2"/>
          <p:cNvSpPr txBox="1">
            <a:spLocks noChangeArrowheads="1"/>
          </p:cNvSpPr>
          <p:nvPr/>
        </p:nvSpPr>
        <p:spPr bwMode="auto">
          <a:xfrm>
            <a:off x="288925" y="1809750"/>
            <a:ext cx="2605088" cy="228600"/>
          </a:xfrm>
          <a:prstGeom prst="rect">
            <a:avLst/>
          </a:prstGeom>
          <a:noFill/>
          <a:ln w="9525">
            <a:noFill/>
            <a:miter lim="800000"/>
            <a:headEnd/>
            <a:tailEnd/>
          </a:ln>
        </p:spPr>
        <p:txBody>
          <a:bodyPr>
            <a:spAutoFit/>
          </a:bodyPr>
          <a:lstStyle/>
          <a:p>
            <a:r>
              <a:rPr lang="es-ES" sz="900" b="1"/>
              <a:t>Marcado CE de productos</a:t>
            </a:r>
          </a:p>
        </p:txBody>
      </p:sp>
      <p:sp>
        <p:nvSpPr>
          <p:cNvPr id="22536" name="Datumsplatzhalter 7"/>
          <p:cNvSpPr>
            <a:spLocks noGrp="1"/>
          </p:cNvSpPr>
          <p:nvPr>
            <p:ph type="dt" sz="quarter" idx="10"/>
          </p:nvPr>
        </p:nvSpPr>
        <p:spPr>
          <a:noFill/>
          <a:ln>
            <a:miter lim="800000"/>
            <a:headEnd/>
            <a:tailEnd/>
          </a:ln>
        </p:spPr>
        <p:txBody>
          <a:bodyPr/>
          <a:lstStyle/>
          <a:p>
            <a:r>
              <a:rPr lang="de-DE" altLang="de-DE" sz="1000" smtClean="0">
                <a:latin typeface="Arial" charset="0"/>
              </a:rPr>
              <a:t>10</a:t>
            </a:r>
          </a:p>
        </p:txBody>
      </p:sp>
      <p:sp>
        <p:nvSpPr>
          <p:cNvPr id="22537" name="Foliennummernplatzhalter 8"/>
          <p:cNvSpPr>
            <a:spLocks noGrp="1"/>
          </p:cNvSpPr>
          <p:nvPr>
            <p:ph type="sldNum" sz="quarter" idx="12"/>
          </p:nvPr>
        </p:nvSpPr>
        <p:spPr>
          <a:noFill/>
          <a:ln>
            <a:miter lim="800000"/>
            <a:headEnd/>
            <a:tailEnd/>
          </a:ln>
        </p:spPr>
        <p:txBody>
          <a:bodyPr/>
          <a:lstStyle/>
          <a:p>
            <a:r>
              <a:rPr lang="de-DE" altLang="de-DE" sz="1000" smtClean="0">
                <a:latin typeface="Arial" charset="0"/>
              </a:rPr>
              <a:t>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hteck 2"/>
          <p:cNvSpPr>
            <a:spLocks noChangeArrowheads="1"/>
          </p:cNvSpPr>
          <p:nvPr/>
        </p:nvSpPr>
        <p:spPr bwMode="auto">
          <a:xfrm>
            <a:off x="198438" y="368300"/>
            <a:ext cx="3024187" cy="365125"/>
          </a:xfrm>
          <a:prstGeom prst="rect">
            <a:avLst/>
          </a:prstGeom>
          <a:noFill/>
          <a:ln w="9525">
            <a:noFill/>
            <a:miter lim="800000"/>
            <a:headEnd/>
            <a:tailEnd/>
          </a:ln>
        </p:spPr>
        <p:txBody>
          <a:bodyPr>
            <a:spAutoFit/>
          </a:bodyPr>
          <a:lstStyle/>
          <a:p>
            <a:pPr algn="just"/>
            <a:r>
              <a:rPr lang="es-ES" altLang="de-DE" sz="900"/>
              <a:t>Aparte de la EN 16034 también pueden ser aplicables las siguientes normas:  </a:t>
            </a:r>
          </a:p>
        </p:txBody>
      </p:sp>
      <p:sp>
        <p:nvSpPr>
          <p:cNvPr id="6" name="object 2"/>
          <p:cNvSpPr/>
          <p:nvPr/>
        </p:nvSpPr>
        <p:spPr>
          <a:xfrm>
            <a:off x="3438525" y="12"/>
            <a:ext cx="3528009" cy="7489813"/>
          </a:xfrm>
          <a:prstGeom prst="rect">
            <a:avLst/>
          </a:prstGeom>
          <a:blipFill>
            <a:blip r:embed="rId3" cstate="print"/>
            <a:srcRect/>
            <a:stretch>
              <a:fillRect t="-1" b="-936"/>
            </a:stretch>
          </a:blipFill>
        </p:spPr>
        <p:txBody>
          <a:bodyPr lIns="0" tIns="0" rIns="0" bIns="0"/>
          <a:lstStyle/>
          <a:p>
            <a:pPr>
              <a:defRPr/>
            </a:pPr>
            <a:endParaRPr dirty="0"/>
          </a:p>
        </p:txBody>
      </p:sp>
      <p:pic>
        <p:nvPicPr>
          <p:cNvPr id="24581" name="Picture 2"/>
          <p:cNvPicPr>
            <a:picLocks noChangeAspect="1" noChangeArrowheads="1"/>
          </p:cNvPicPr>
          <p:nvPr/>
        </p:nvPicPr>
        <p:blipFill>
          <a:blip r:embed="rId4"/>
          <a:srcRect/>
          <a:stretch>
            <a:fillRect/>
          </a:stretch>
        </p:blipFill>
        <p:spPr bwMode="auto">
          <a:xfrm>
            <a:off x="4014788" y="3741738"/>
            <a:ext cx="717550" cy="717550"/>
          </a:xfrm>
          <a:prstGeom prst="rect">
            <a:avLst/>
          </a:prstGeom>
          <a:noFill/>
          <a:ln w="9525">
            <a:noFill/>
            <a:miter lim="800000"/>
            <a:headEnd/>
            <a:tailEnd/>
          </a:ln>
        </p:spPr>
      </p:pic>
      <p:sp>
        <p:nvSpPr>
          <p:cNvPr id="24582" name="object 7"/>
          <p:cNvSpPr txBox="1">
            <a:spLocks noChangeArrowheads="1"/>
          </p:cNvSpPr>
          <p:nvPr/>
        </p:nvSpPr>
        <p:spPr bwMode="auto">
          <a:xfrm>
            <a:off x="3875088" y="5902325"/>
            <a:ext cx="2833687" cy="819150"/>
          </a:xfrm>
          <a:prstGeom prst="rect">
            <a:avLst/>
          </a:prstGeom>
          <a:noFill/>
          <a:ln w="9525">
            <a:noFill/>
            <a:miter lim="800000"/>
            <a:headEnd/>
            <a:tailEnd/>
          </a:ln>
        </p:spPr>
        <p:txBody>
          <a:bodyPr lIns="0" tIns="0" rIns="0" bIns="0">
            <a:spAutoFit/>
          </a:bodyPr>
          <a:lstStyle/>
          <a:p>
            <a:pPr marL="12700" algn="just"/>
            <a:r>
              <a:rPr lang="es-ES" sz="600" b="1">
                <a:solidFill>
                  <a:srgbClr val="808285"/>
                </a:solidFill>
              </a:rPr>
              <a:t>Texto / Equipo editorial:</a:t>
            </a:r>
            <a:endParaRPr lang="es-ES" sz="600" b="1"/>
          </a:p>
          <a:p>
            <a:pPr marL="12700">
              <a:spcBef>
                <a:spcPts val="50"/>
              </a:spcBef>
            </a:pPr>
            <a:endParaRPr lang="es-ES" sz="500">
              <a:cs typeface="Times New Roman" pitchFamily="18" charset="0"/>
            </a:endParaRPr>
          </a:p>
          <a:p>
            <a:pPr marL="12700" algn="just"/>
            <a:r>
              <a:rPr lang="es-ES" sz="600">
                <a:solidFill>
                  <a:srgbClr val="808285"/>
                </a:solidFill>
              </a:rPr>
              <a:t>E.D.S.F. - GT “</a:t>
            </a:r>
            <a:r>
              <a:rPr lang="de-DE" sz="600">
                <a:solidFill>
                  <a:srgbClr val="808285"/>
                </a:solidFill>
              </a:rPr>
              <a:t>Fuego y humo</a:t>
            </a:r>
            <a:r>
              <a:rPr lang="es-ES" sz="600">
                <a:solidFill>
                  <a:srgbClr val="808285"/>
                </a:solidFill>
              </a:rPr>
              <a:t>”</a:t>
            </a:r>
            <a:endParaRPr lang="de-DE" sz="600">
              <a:solidFill>
                <a:srgbClr val="808285"/>
              </a:solidFill>
            </a:endParaRPr>
          </a:p>
          <a:p>
            <a:pPr marL="12700" algn="just"/>
            <a:r>
              <a:rPr lang="es-ES" sz="600">
                <a:solidFill>
                  <a:schemeClr val="bg2"/>
                </a:solidFill>
              </a:rPr>
              <a:t>La información en la que se basa esta publicación se ha investigado y procesado con el mayor cuidado. No podemos, sin embargo, asumir responsabilidad por cualesquiera</a:t>
            </a:r>
            <a:r>
              <a:rPr lang="es-ES" sz="600">
                <a:solidFill>
                  <a:srgbClr val="FF0000"/>
                </a:solidFill>
              </a:rPr>
              <a:t> </a:t>
            </a:r>
            <a:r>
              <a:rPr lang="es-ES" sz="600">
                <a:solidFill>
                  <a:schemeClr val="bg2"/>
                </a:solidFill>
              </a:rPr>
              <a:t>daños, gastos o pérdidas que incurran y en cualquier grado puedan ser  atribuidos al uso de la información contenida en este texto. La impresión o el copiado en su totalidad o en parte, sólo se permite con el permiso por escrito del editor y una clara referencia a la fuente de la publicación. Estado</a:t>
            </a:r>
            <a:r>
              <a:rPr lang="es-ES" sz="600" i="1">
                <a:solidFill>
                  <a:srgbClr val="808285"/>
                </a:solidFill>
              </a:rPr>
              <a:t>: </a:t>
            </a:r>
            <a:r>
              <a:rPr lang="de-DE" sz="600" i="1">
                <a:solidFill>
                  <a:srgbClr val="808285"/>
                </a:solidFill>
              </a:rPr>
              <a:t>Junio</a:t>
            </a:r>
            <a:r>
              <a:rPr lang="es-ES" sz="600" i="1">
                <a:solidFill>
                  <a:srgbClr val="808285"/>
                </a:solidFill>
              </a:rPr>
              <a:t> 201</a:t>
            </a:r>
            <a:r>
              <a:rPr lang="de-DE" sz="600" i="1">
                <a:solidFill>
                  <a:srgbClr val="808285"/>
                </a:solidFill>
              </a:rPr>
              <a:t>5</a:t>
            </a:r>
            <a:endParaRPr lang="es-ES" sz="600" i="1">
              <a:solidFill>
                <a:srgbClr val="808285"/>
              </a:solidFill>
            </a:endParaRPr>
          </a:p>
        </p:txBody>
      </p:sp>
      <p:sp>
        <p:nvSpPr>
          <p:cNvPr id="24583" name="object 4"/>
          <p:cNvSpPr txBox="1">
            <a:spLocks noChangeArrowheads="1"/>
          </p:cNvSpPr>
          <p:nvPr/>
        </p:nvSpPr>
        <p:spPr bwMode="auto">
          <a:xfrm>
            <a:off x="4800600" y="3797300"/>
            <a:ext cx="1630363" cy="598488"/>
          </a:xfrm>
          <a:prstGeom prst="rect">
            <a:avLst/>
          </a:prstGeom>
          <a:noFill/>
          <a:ln w="9525">
            <a:noFill/>
            <a:miter lim="800000"/>
            <a:headEnd/>
            <a:tailEnd/>
          </a:ln>
        </p:spPr>
        <p:txBody>
          <a:bodyPr lIns="0" tIns="0" rIns="0" bIns="0">
            <a:spAutoFit/>
          </a:bodyPr>
          <a:lstStyle/>
          <a:p>
            <a:pPr marL="12700">
              <a:lnSpc>
                <a:spcPct val="111000"/>
              </a:lnSpc>
            </a:pPr>
            <a:r>
              <a:rPr lang="es-ES" sz="700"/>
              <a:t>Para obtener una versión digital de escanear el código con su smartphone y visitar la sección de descargas en el sitio web del EDSF.</a:t>
            </a:r>
          </a:p>
          <a:p>
            <a:pPr marL="12700">
              <a:lnSpc>
                <a:spcPct val="111000"/>
              </a:lnSpc>
            </a:pPr>
            <a:r>
              <a:rPr lang="es-ES" sz="700">
                <a:solidFill>
                  <a:srgbClr val="231F20"/>
                </a:solidFill>
                <a:latin typeface="Cambria" pitchFamily="18" charset="0"/>
                <a:hlinkClick r:id="rId5"/>
              </a:rPr>
              <a:t>www.edsf.com</a:t>
            </a:r>
            <a:endParaRPr lang="es-ES" sz="700">
              <a:solidFill>
                <a:srgbClr val="231F20"/>
              </a:solidFill>
              <a:latin typeface="Cambria" pitchFamily="18" charset="0"/>
            </a:endParaRPr>
          </a:p>
        </p:txBody>
      </p:sp>
      <p:graphicFrame>
        <p:nvGraphicFramePr>
          <p:cNvPr id="24630" name="Group 54"/>
          <p:cNvGraphicFramePr>
            <a:graphicFrameLocks noGrp="1"/>
          </p:cNvGraphicFramePr>
          <p:nvPr/>
        </p:nvGraphicFramePr>
        <p:xfrm>
          <a:off x="17463" y="936625"/>
          <a:ext cx="3384550" cy="2636838"/>
        </p:xfrm>
        <a:graphic>
          <a:graphicData uri="http://schemas.openxmlformats.org/drawingml/2006/table">
            <a:tbl>
              <a:tblPr/>
              <a:tblGrid>
                <a:gridCol w="563562"/>
                <a:gridCol w="300038"/>
                <a:gridCol w="265112"/>
                <a:gridCol w="563563"/>
                <a:gridCol w="563562"/>
                <a:gridCol w="565150"/>
                <a:gridCol w="563563"/>
              </a:tblGrid>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Grupo de producto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Norma de producto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Norma de ensayo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Norma de clasificación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Aplicación directa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Aplicación extendida (EXAP)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5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Puertas y ventanas practicables resistentes al fuego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16034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1634-1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13501-2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1634-1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15296-serie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 y ventanas practicables con control de humos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16034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13501-2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15269-20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Puertas exteriores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14351-1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3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Puertas interiores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prEN 14351-2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3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Puertas industriales, comerciales, de garaje y portones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13241-1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3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rPr>
                        <a:t>Puertas peatonales con motorización automática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smtClean="0">
                          <a:ln>
                            <a:noFill/>
                          </a:ln>
                          <a:solidFill>
                            <a:schemeClr val="tx1"/>
                          </a:solidFill>
                          <a:effectLst/>
                          <a:latin typeface="Arial" charset="0"/>
                        </a:rPr>
                        <a:t>EN 16361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24627" name="Picture 2"/>
          <p:cNvPicPr>
            <a:picLocks noChangeAspect="1" noChangeArrowheads="1"/>
          </p:cNvPicPr>
          <p:nvPr/>
        </p:nvPicPr>
        <p:blipFill>
          <a:blip r:embed="rId6"/>
          <a:srcRect l="-2" r="23979"/>
          <a:stretch>
            <a:fillRect/>
          </a:stretch>
        </p:blipFill>
        <p:spPr bwMode="auto">
          <a:xfrm>
            <a:off x="0" y="4176713"/>
            <a:ext cx="3438525" cy="2805112"/>
          </a:xfrm>
          <a:prstGeom prst="rect">
            <a:avLst/>
          </a:prstGeom>
          <a:noFill/>
          <a:ln w="9525">
            <a:noFill/>
            <a:miter lim="800000"/>
            <a:headEnd/>
            <a:tailEnd/>
          </a:ln>
        </p:spPr>
      </p:pic>
      <p:sp>
        <p:nvSpPr>
          <p:cNvPr id="24628" name="Datumsplatzhalter 4"/>
          <p:cNvSpPr>
            <a:spLocks noGrp="1"/>
          </p:cNvSpPr>
          <p:nvPr>
            <p:ph type="dt" sz="quarter" idx="10"/>
          </p:nvPr>
        </p:nvSpPr>
        <p:spPr>
          <a:noFill/>
          <a:ln>
            <a:miter lim="800000"/>
            <a:headEnd/>
            <a:tailEnd/>
          </a:ln>
        </p:spPr>
        <p:txBody>
          <a:bodyPr/>
          <a:lstStyle/>
          <a:p>
            <a:r>
              <a:rPr lang="de-DE" altLang="de-DE" sz="1000" smtClean="0">
                <a:latin typeface="Arial" charset="0"/>
              </a:rPr>
              <a:t>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1802</Words>
  <Application>Microsoft Office PowerPoint</Application>
  <PresentationFormat>Personalizado</PresentationFormat>
  <Paragraphs>207</Paragraphs>
  <Slides>7</Slides>
  <Notes>5</Notes>
  <HiddenSlides>0</HiddenSlides>
  <MMClips>0</MMClips>
  <ScaleCrop>false</ScaleCrop>
  <HeadingPairs>
    <vt:vector size="6" baseType="variant">
      <vt:variant>
        <vt:lpstr>Fuentes usadas</vt:lpstr>
      </vt:variant>
      <vt:variant>
        <vt:i4>5</vt:i4>
      </vt:variant>
      <vt:variant>
        <vt:lpstr>Plantilla de diseño</vt:lpstr>
      </vt:variant>
      <vt:variant>
        <vt:i4>3</vt:i4>
      </vt:variant>
      <vt:variant>
        <vt:lpstr>Títulos de diapositiva</vt:lpstr>
      </vt:variant>
      <vt:variant>
        <vt:i4>7</vt:i4>
      </vt:variant>
    </vt:vector>
  </HeadingPairs>
  <TitlesOfParts>
    <vt:vector size="15" baseType="lpstr">
      <vt:lpstr>Arial</vt:lpstr>
      <vt:lpstr>Calibri</vt:lpstr>
      <vt:lpstr>Wingdings</vt:lpstr>
      <vt:lpstr>Times New Roman</vt:lpstr>
      <vt:lpstr>Cambria</vt:lpstr>
      <vt:lpstr>Standarddesign</vt:lpstr>
      <vt:lpstr>Standarddesign</vt:lpstr>
      <vt:lpstr>Standarddesign</vt:lpstr>
      <vt:lpstr>Diapositiva 1</vt:lpstr>
      <vt:lpstr>Diapositiva 2</vt:lpstr>
      <vt:lpstr>Diapositiva 3</vt:lpstr>
      <vt:lpstr>Diapositiva 4</vt:lpstr>
      <vt:lpstr>Diapositiva 5</vt:lpstr>
      <vt:lpstr>Diapositiva 6</vt:lpstr>
      <vt:lpstr>Diapositiva 7</vt:lpstr>
    </vt:vector>
  </TitlesOfParts>
  <Company>WIB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Olaf Heptner</dc:creator>
  <cp:lastModifiedBy>f.gonzalez</cp:lastModifiedBy>
  <cp:revision>185</cp:revision>
  <cp:lastPrinted>2015-06-22T12:33:22Z</cp:lastPrinted>
  <dcterms:created xsi:type="dcterms:W3CDTF">2013-02-22T16:13:13Z</dcterms:created>
  <dcterms:modified xsi:type="dcterms:W3CDTF">2016-03-30T10:54:28Z</dcterms:modified>
</cp:coreProperties>
</file>